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314" r:id="rId6"/>
    <p:sldId id="315" r:id="rId7"/>
    <p:sldId id="367" r:id="rId8"/>
    <p:sldId id="336" r:id="rId9"/>
    <p:sldId id="258" r:id="rId10"/>
    <p:sldId id="278" r:id="rId11"/>
    <p:sldId id="284" r:id="rId12"/>
    <p:sldId id="287" r:id="rId13"/>
    <p:sldId id="288" r:id="rId14"/>
    <p:sldId id="406" r:id="rId15"/>
    <p:sldId id="285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9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6" r:id="rId46"/>
    <p:sldId id="295" r:id="rId47"/>
    <p:sldId id="405" r:id="rId48"/>
    <p:sldId id="296" r:id="rId49"/>
    <p:sldId id="344" r:id="rId50"/>
    <p:sldId id="365" r:id="rId51"/>
    <p:sldId id="293" r:id="rId52"/>
    <p:sldId id="298" r:id="rId53"/>
    <p:sldId id="279" r:id="rId54"/>
    <p:sldId id="294" r:id="rId55"/>
    <p:sldId id="339" r:id="rId56"/>
    <p:sldId id="364" r:id="rId57"/>
    <p:sldId id="289" r:id="rId58"/>
    <p:sldId id="335" r:id="rId59"/>
    <p:sldId id="366" r:id="rId60"/>
    <p:sldId id="350" r:id="rId61"/>
    <p:sldId id="326" r:id="rId62"/>
    <p:sldId id="348" r:id="rId63"/>
    <p:sldId id="324" r:id="rId64"/>
    <p:sldId id="349" r:id="rId65"/>
    <p:sldId id="325" r:id="rId66"/>
    <p:sldId id="404" r:id="rId67"/>
    <p:sldId id="369" r:id="rId68"/>
    <p:sldId id="328" r:id="rId69"/>
    <p:sldId id="371" r:id="rId70"/>
    <p:sldId id="372" r:id="rId71"/>
    <p:sldId id="373" r:id="rId72"/>
    <p:sldId id="375" r:id="rId73"/>
    <p:sldId id="376" r:id="rId74"/>
    <p:sldId id="377" r:id="rId75"/>
    <p:sldId id="378" r:id="rId76"/>
    <p:sldId id="379" r:id="rId77"/>
    <p:sldId id="380" r:id="rId78"/>
    <p:sldId id="381" r:id="rId79"/>
    <p:sldId id="382" r:id="rId80"/>
    <p:sldId id="383" r:id="rId81"/>
    <p:sldId id="384" r:id="rId82"/>
    <p:sldId id="385" r:id="rId83"/>
    <p:sldId id="386" r:id="rId84"/>
    <p:sldId id="387" r:id="rId85"/>
    <p:sldId id="388" r:id="rId86"/>
    <p:sldId id="389" r:id="rId87"/>
    <p:sldId id="390" r:id="rId88"/>
    <p:sldId id="391" r:id="rId89"/>
    <p:sldId id="392" r:id="rId90"/>
    <p:sldId id="393" r:id="rId91"/>
    <p:sldId id="394" r:id="rId92"/>
    <p:sldId id="395" r:id="rId93"/>
    <p:sldId id="396" r:id="rId94"/>
    <p:sldId id="397" r:id="rId95"/>
    <p:sldId id="398" r:id="rId96"/>
    <p:sldId id="399" r:id="rId97"/>
    <p:sldId id="400" r:id="rId98"/>
    <p:sldId id="401" r:id="rId99"/>
    <p:sldId id="402" r:id="rId100"/>
    <p:sldId id="403" r:id="rId101"/>
    <p:sldId id="317" r:id="rId102"/>
    <p:sldId id="276" r:id="rId10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80" autoAdjust="0"/>
  </p:normalViewPr>
  <p:slideViewPr>
    <p:cSldViewPr snapToGrid="0">
      <p:cViewPr>
        <p:scale>
          <a:sx n="96" d="100"/>
          <a:sy n="96" d="100"/>
        </p:scale>
        <p:origin x="-58" y="-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07" Type="http://schemas.openxmlformats.org/officeDocument/2006/relationships/tableStyles" Target="tableStyles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3F4FB5-B00F-4B5C-A4CD-3E24BFBD0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C93DDE5-787C-45D0-A243-37597BD0E5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540F8A2-0C6B-4244-B64D-B6D7CE636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109BD-A84C-495A-A947-A8D6B848E188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C5E3B8E-3BD4-4496-9458-B9932D550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CBDA2E3-B674-4A90-AE7C-D3228996A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304AB-0D37-486F-8457-2F772ADEC6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6237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97607C7-C99A-4F09-AB88-CD1709CE4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410B7B49-E632-4266-911F-DBAE6CCFE9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9B46E41-0995-4FAB-802A-98F11834D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109BD-A84C-495A-A947-A8D6B848E188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593A20E-14CB-435B-9BCE-82F0E2B71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118B716-E6ED-4B9E-B08F-254B0048D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304AB-0D37-486F-8457-2F772ADEC6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8823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82140EB6-66EA-4AB1-BB93-81023A6904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8FD35624-1476-4C35-9D9D-16C752881E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0382B43-4C04-438E-98A0-AE1B59D2C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109BD-A84C-495A-A947-A8D6B848E188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232F422-58B7-439B-83E7-9688A2CDC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44485D5-4052-4890-8052-247B16E83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304AB-0D37-486F-8457-2F772ADEC6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234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11C3B7A-E166-4A9A-B630-7DDE03CB5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E419279-99D6-4BBA-8F45-863DE9C3C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8170A58-31D5-4005-895D-582306A55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109BD-A84C-495A-A947-A8D6B848E188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29187BB-7066-4219-BEB1-8815DA8AB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2E476ED-5CF2-4A35-BB4A-3A8232989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304AB-0D37-486F-8457-2F772ADEC6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559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74BFEB-ED35-47C9-8FDE-606DF180C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E0E38EE-A786-47B0-A8B1-33C6636BE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853C8B1-B8BA-4DA4-9FE4-780FC4AB5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109BD-A84C-495A-A947-A8D6B848E188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C3A185A-E544-4169-8BDC-FD2FF495C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E8F5524-D8CD-4F84-9061-F730A3F8F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304AB-0D37-486F-8457-2F772ADEC6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3714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B71CDC-E7F8-4E77-AF75-04B8DAF1A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E0A621B-F5E6-46D0-83AC-20428EEB47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AA0682C-6F13-4ECE-8336-F5747F03E5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741AD02-D199-49D4-82E6-2EBEFDB18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109BD-A84C-495A-A947-A8D6B848E188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4E7474B-1F75-4F4D-989D-98D08BBE0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A26463B-6C3B-496F-87E8-440B03885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304AB-0D37-486F-8457-2F772ADEC6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948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5630244-67FD-417B-9A1A-E41C1B811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43F2372-ECAB-4E0F-9666-AD8B15272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EE856E1-6DC4-43DE-BFB6-77F54150C2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36603DD8-B9BA-4526-86D3-2F81078D56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90C918FA-31F9-4844-A9C0-641032D6E6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40F6FCFB-4A80-4CE5-9CF9-E77E63A7F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109BD-A84C-495A-A947-A8D6B848E188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E1D57331-7E06-43A8-A413-D0B69FB92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9C3054A7-BF58-4902-869B-13294F625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304AB-0D37-486F-8457-2F772ADEC6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4825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4231065-F947-4F03-BF58-ADA9B7878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C0DDD816-892C-471B-A1FC-E1657B6D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109BD-A84C-495A-A947-A8D6B848E188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A5DB960-151B-4A48-9DA4-E3FAFEB6E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73788E3-030E-4C74-91C4-8340B970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304AB-0D37-486F-8457-2F772ADEC6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08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0ABFDE41-0A64-4BDC-9DE8-3AA3CA766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109BD-A84C-495A-A947-A8D6B848E188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4676CACE-0D53-4485-965E-C364D7B94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FAC64CA-66FD-4D73-8883-E5860CBC5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304AB-0D37-486F-8457-2F772ADEC6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8459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3EFB95C-BD41-4F60-9BBD-BB715A7E3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983538E-7DBD-43BE-A561-D18C44DA9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8EE45E6-FA82-4BB8-AAEB-1C79753C84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08DEB89-1D9C-4FFC-BA06-AD139B898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109BD-A84C-495A-A947-A8D6B848E188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58C141B-3A7B-4E9A-92B0-473CF792C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5D90B4B-6C13-43F8-8CE8-3356A8DEF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304AB-0D37-486F-8457-2F772ADEC6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628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36188F-0C07-49EE-A31E-496453E80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E86C934-1F20-4262-A919-9E81382AD8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6D54851-2D6D-4812-BF77-A698E3689C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5D6C2937-7F8D-4BD5-86D8-3672748A1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109BD-A84C-495A-A947-A8D6B848E188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A127F8-26DC-408E-BBF8-8F62877F6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47976C9-C97D-493C-B8B0-379523EE2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304AB-0D37-486F-8457-2F772ADEC6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2699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C8A4AA25-6E2F-4DA3-A512-7B9788624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FD77EFE-568E-455B-AFB5-7E7270C06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1740AD1-4EEA-4B86-A95A-A171F02669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9109BD-A84C-495A-A947-A8D6B848E188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578E20-0F18-4F01-9688-04D763F55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A78BC3C-793C-4866-A7B3-3CD9E8635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304AB-0D37-486F-8457-2F772ADEC6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4102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121.png"/><Relationship Id="rId7" Type="http://schemas.openxmlformats.org/officeDocument/2006/relationships/image" Target="../media/image1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91.png"/><Relationship Id="rId4" Type="http://schemas.openxmlformats.org/officeDocument/2006/relationships/image" Target="../media/image210.png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en.wikipedia.org/wiki/Chain_rule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2.png"/><Relationship Id="rId7" Type="http://schemas.openxmlformats.org/officeDocument/2006/relationships/image" Target="../media/image6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Relationship Id="rId9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2.png"/><Relationship Id="rId7" Type="http://schemas.openxmlformats.org/officeDocument/2006/relationships/image" Target="../media/image6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Relationship Id="rId9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2.png"/><Relationship Id="rId7" Type="http://schemas.openxmlformats.org/officeDocument/2006/relationships/image" Target="../media/image6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Relationship Id="rId9" Type="http://schemas.openxmlformats.org/officeDocument/2006/relationships/image" Target="../media/image10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2.png"/><Relationship Id="rId7" Type="http://schemas.openxmlformats.org/officeDocument/2006/relationships/image" Target="../media/image6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Relationship Id="rId9" Type="http://schemas.openxmlformats.org/officeDocument/2006/relationships/image" Target="../media/image1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2.png"/><Relationship Id="rId7" Type="http://schemas.openxmlformats.org/officeDocument/2006/relationships/image" Target="../media/image6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2.png"/><Relationship Id="rId7" Type="http://schemas.openxmlformats.org/officeDocument/2006/relationships/image" Target="../media/image6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Relationship Id="rId9" Type="http://schemas.openxmlformats.org/officeDocument/2006/relationships/image" Target="../media/image1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2.png"/><Relationship Id="rId7" Type="http://schemas.openxmlformats.org/officeDocument/2006/relationships/image" Target="../media/image6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Relationship Id="rId9" Type="http://schemas.openxmlformats.org/officeDocument/2006/relationships/image" Target="../media/image1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2.png"/><Relationship Id="rId7" Type="http://schemas.openxmlformats.org/officeDocument/2006/relationships/image" Target="../media/image6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10" Type="http://schemas.openxmlformats.org/officeDocument/2006/relationships/image" Target="../media/image140.png"/><Relationship Id="rId4" Type="http://schemas.openxmlformats.org/officeDocument/2006/relationships/image" Target="../media/image30.png"/><Relationship Id="rId9" Type="http://schemas.openxmlformats.org/officeDocument/2006/relationships/image" Target="../media/image13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2.png"/><Relationship Id="rId7" Type="http://schemas.openxmlformats.org/officeDocument/2006/relationships/image" Target="../media/image6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150.png"/><Relationship Id="rId5" Type="http://schemas.openxmlformats.org/officeDocument/2006/relationships/image" Target="../media/image40.png"/><Relationship Id="rId10" Type="http://schemas.openxmlformats.org/officeDocument/2006/relationships/image" Target="../media/image140.png"/><Relationship Id="rId4" Type="http://schemas.openxmlformats.org/officeDocument/2006/relationships/image" Target="../media/image30.png"/><Relationship Id="rId9" Type="http://schemas.openxmlformats.org/officeDocument/2006/relationships/image" Target="../media/image13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2.png"/><Relationship Id="rId7" Type="http://schemas.openxmlformats.org/officeDocument/2006/relationships/image" Target="../media/image6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150.png"/><Relationship Id="rId5" Type="http://schemas.openxmlformats.org/officeDocument/2006/relationships/image" Target="../media/image40.png"/><Relationship Id="rId10" Type="http://schemas.openxmlformats.org/officeDocument/2006/relationships/image" Target="../media/image160.png"/><Relationship Id="rId4" Type="http://schemas.openxmlformats.org/officeDocument/2006/relationships/image" Target="../media/image30.png"/><Relationship Id="rId9" Type="http://schemas.openxmlformats.org/officeDocument/2006/relationships/image" Target="../media/image13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2.png"/><Relationship Id="rId7" Type="http://schemas.openxmlformats.org/officeDocument/2006/relationships/image" Target="../media/image60.png"/><Relationship Id="rId12" Type="http://schemas.openxmlformats.org/officeDocument/2006/relationships/image" Target="../media/image1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150.png"/><Relationship Id="rId5" Type="http://schemas.openxmlformats.org/officeDocument/2006/relationships/image" Target="../media/image40.png"/><Relationship Id="rId10" Type="http://schemas.openxmlformats.org/officeDocument/2006/relationships/image" Target="../media/image170.png"/><Relationship Id="rId4" Type="http://schemas.openxmlformats.org/officeDocument/2006/relationships/image" Target="../media/image30.png"/><Relationship Id="rId9" Type="http://schemas.openxmlformats.org/officeDocument/2006/relationships/image" Target="../media/image13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2.png"/><Relationship Id="rId7" Type="http://schemas.openxmlformats.org/officeDocument/2006/relationships/image" Target="../media/image60.png"/><Relationship Id="rId12" Type="http://schemas.openxmlformats.org/officeDocument/2006/relationships/image" Target="../media/image1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150.png"/><Relationship Id="rId5" Type="http://schemas.openxmlformats.org/officeDocument/2006/relationships/image" Target="../media/image40.png"/><Relationship Id="rId10" Type="http://schemas.openxmlformats.org/officeDocument/2006/relationships/image" Target="../media/image170.png"/><Relationship Id="rId4" Type="http://schemas.openxmlformats.org/officeDocument/2006/relationships/image" Target="../media/image30.png"/><Relationship Id="rId9" Type="http://schemas.openxmlformats.org/officeDocument/2006/relationships/image" Target="../media/image1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cs231n.github.io/optimization-2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cs231n.github.io/optimization-2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cs231n.github.io/optimization-2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cs231n.github.io/optimization-2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cs231n.github.io/optimization-2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cs231n.github.io/optimization-2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cs231n.github.io/optimization-2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cs231n.github.io/optimization-2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cs231n.github.io/optimization-2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cs231n.github.io/optimization-2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cs231n.github.io/optimization-2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cs231n.github.io/optimization-2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rpathy/nn-zero-to-hero/tree/master/lectures/micrograd" TargetMode="External"/><Relationship Id="rId2" Type="http://schemas.openxmlformats.org/officeDocument/2006/relationships/hyperlink" Target="https://www.youtube.com/watch?v=VMj-3S1tku0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en.wikipedia.org/wiki/Potentiomet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cNxadbrN_aI" TargetMode="External"/><Relationship Id="rId5" Type="http://schemas.openxmlformats.org/officeDocument/2006/relationships/image" Target="../media/image14.png"/><Relationship Id="rId4" Type="http://schemas.openxmlformats.org/officeDocument/2006/relationships/hyperlink" Target="https://en.wikipedia.org/wiki/Perceptron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stanford.edu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ml-cheatsheet.readthedocs.io/en/latest/activation_functions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sera.org/lecture/neural-networks-deep-learning/what-does-this-have-to-do-with-the-brain-obJnR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HlbodLDZiZYcG43BfMardWQfgKXRUStl?usp=sharing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ground.tensorflow.org/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48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IOHayh06LJ4&amp;ab_channel=PaulLester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peterkim95.github.io/jekyll/update/2017/08/29/introspectiveness-of-nn/" TargetMode="External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1.png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chriskevin_80184/feature-maps-ee8e11a71f9e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AgkfIQ4IGaM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91.png"/><Relationship Id="rId4" Type="http://schemas.openxmlformats.org/officeDocument/2006/relationships/image" Target="../media/image71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aghavPrabhu/understanding-of-convolutional-neural-network-cnn-deep-learning-99760835f148" TargetMode="External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stanford.edu/" TargetMode="External"/><Relationship Id="rId7" Type="http://schemas.openxmlformats.org/officeDocument/2006/relationships/hyperlink" Target="https://www.youtube.com/watch?v=tIeHLnjs5U8&amp;ab_channel=3Blue1Brown" TargetMode="External"/><Relationship Id="rId2" Type="http://schemas.openxmlformats.org/officeDocument/2006/relationships/hyperlink" Target="https://www.youtube.com/watch?v=VMj-3S1tku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IHZwWFHWa-w&amp;t=347s&amp;ab_channel=3Blue1Brown" TargetMode="External"/><Relationship Id="rId5" Type="http://schemas.openxmlformats.org/officeDocument/2006/relationships/hyperlink" Target="https://developer.nvidia.com/blog/deep-learning-nutshell-core-concepts/#activation-function" TargetMode="External"/><Relationship Id="rId4" Type="http://schemas.openxmlformats.org/officeDocument/2006/relationships/hyperlink" Target="https://medium.com/@karpathy/yes-you-should-understand-backprop-e2f06eab496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BE7F6D2-0D02-4A72-815A-61C73ECB2B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Computer Vision and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38D054A-051A-4ECE-AD93-EFEFBA9594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Lecture 3</a:t>
            </a:r>
          </a:p>
        </p:txBody>
      </p:sp>
    </p:spTree>
    <p:extLst>
      <p:ext uri="{BB962C8B-B14F-4D97-AF65-F5344CB8AC3E}">
        <p14:creationId xmlns:p14="http://schemas.microsoft.com/office/powerpoint/2010/main" val="212427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297" y="340159"/>
            <a:ext cx="10515600" cy="1325563"/>
          </a:xfrm>
        </p:spPr>
        <p:txBody>
          <a:bodyPr/>
          <a:lstStyle/>
          <a:p>
            <a:r>
              <a:rPr lang="en-GB" dirty="0"/>
              <a:t>Back propagation</a:t>
            </a:r>
          </a:p>
        </p:txBody>
      </p:sp>
      <p:sp>
        <p:nvSpPr>
          <p:cNvPr id="4" name="Oval 3"/>
          <p:cNvSpPr/>
          <p:nvPr/>
        </p:nvSpPr>
        <p:spPr>
          <a:xfrm>
            <a:off x="4276387" y="2544295"/>
            <a:ext cx="2520000" cy="2520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i="1" dirty="0"/>
              <a:t>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36E9BED6-C03F-44D8-A7C2-C6FDF1C54CFD}"/>
                  </a:ext>
                </a:extLst>
              </p:cNvPr>
              <p:cNvSpPr txBox="1"/>
              <p:nvPr/>
            </p:nvSpPr>
            <p:spPr>
              <a:xfrm>
                <a:off x="6976141" y="1304597"/>
                <a:ext cx="4636281" cy="906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3600" dirty="0" smtClean="0">
                    <a:solidFill>
                      <a:schemeClr val="accent1"/>
                    </a:solidFill>
                  </a:rPr>
                  <a:t>Chain rule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sz="360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𝑎</m:t>
                        </m:r>
                      </m:den>
                    </m:f>
                    <m:r>
                      <a:rPr lang="en-GB" sz="3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𝑏</m:t>
                        </m:r>
                      </m:den>
                    </m:f>
                    <m:f>
                      <m:fPr>
                        <m:ctrlPr>
                          <a:rPr lang="en-GB" sz="360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𝑏</m:t>
                        </m:r>
                      </m:num>
                      <m:den>
                        <m:r>
                          <a:rPr lang="en-GB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𝑎</m:t>
                        </m:r>
                      </m:den>
                    </m:f>
                  </m:oMath>
                </a14:m>
                <a:endParaRPr lang="en-GB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6E9BED6-C03F-44D8-A7C2-C6FDF1C54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141" y="1304597"/>
                <a:ext cx="4636281" cy="906915"/>
              </a:xfrm>
              <a:prstGeom prst="rect">
                <a:avLst/>
              </a:prstGeom>
              <a:blipFill rotWithShape="1">
                <a:blip r:embed="rId2"/>
                <a:stretch>
                  <a:fillRect l="-3942" b="-12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>
            <a:endCxn id="4" idx="1"/>
          </p:cNvCxnSpPr>
          <p:nvPr/>
        </p:nvCxnSpPr>
        <p:spPr>
          <a:xfrm>
            <a:off x="3055862" y="1987704"/>
            <a:ext cx="1589570" cy="9256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4" idx="3"/>
          </p:cNvCxnSpPr>
          <p:nvPr/>
        </p:nvCxnSpPr>
        <p:spPr>
          <a:xfrm flipV="1">
            <a:off x="3055862" y="4695250"/>
            <a:ext cx="1589570" cy="92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6"/>
          </p:cNvCxnSpPr>
          <p:nvPr/>
        </p:nvCxnSpPr>
        <p:spPr>
          <a:xfrm>
            <a:off x="6796387" y="3804295"/>
            <a:ext cx="9825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14882" y="1665722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767282" y="5342760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83395" y="3434963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714231" y="2723614"/>
                <a:ext cx="549509" cy="8960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𝑧</m:t>
                          </m:r>
                        </m:num>
                        <m:den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231" y="2723614"/>
                <a:ext cx="549509" cy="89601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703587" y="4120960"/>
                <a:ext cx="552908" cy="9433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𝑧</m:t>
                          </m:r>
                        </m:num>
                        <m:den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587" y="4120960"/>
                <a:ext cx="552908" cy="94333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 flipH="1">
            <a:off x="6976141" y="4120960"/>
            <a:ext cx="89054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7269502" y="4256631"/>
                <a:ext cx="499176" cy="619016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502" y="4256631"/>
                <a:ext cx="499176" cy="61901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7203882" y="5064295"/>
            <a:ext cx="4972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Influence of z to the final output of the graph (loss)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 rot="1627636">
                <a:off x="2855651" y="2456002"/>
                <a:ext cx="1354089" cy="619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𝐿</m:t>
                          </m:r>
                        </m:num>
                        <m:den>
                          <m:r>
                            <a:rPr lang="en-GB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</m:den>
                      </m:f>
                      <m:r>
                        <a:rPr lang="en-GB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𝐿</m:t>
                          </m:r>
                        </m:num>
                        <m:den>
                          <m:r>
                            <a:rPr lang="en-GB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GB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𝑧</m:t>
                          </m:r>
                        </m:num>
                        <m:den>
                          <m:r>
                            <a:rPr lang="en-GB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7636">
                <a:off x="2855651" y="2456002"/>
                <a:ext cx="1354089" cy="61901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 rot="19825163">
                <a:off x="3479567" y="5201348"/>
                <a:ext cx="1354538" cy="666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𝐿</m:t>
                          </m:r>
                        </m:num>
                        <m:den>
                          <m:r>
                            <a:rPr lang="en-GB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en-GB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𝐿</m:t>
                          </m:r>
                        </m:num>
                        <m:den>
                          <m:r>
                            <a:rPr lang="en-GB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GB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𝑧</m:t>
                          </m:r>
                        </m:num>
                        <m:den>
                          <m:r>
                            <a:rPr lang="en-GB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25163">
                <a:off x="3479567" y="5201348"/>
                <a:ext cx="1354538" cy="66633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>
          <a:xfrm flipH="1">
            <a:off x="4019753" y="5712092"/>
            <a:ext cx="814640" cy="4465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2756908" y="3052073"/>
            <a:ext cx="1002570" cy="4465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5" name="Picture 2" descr="Who Invented Calculus - Newton or Leibniz? Learn the History of Calculus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0420415" y="2320837"/>
            <a:ext cx="1071217" cy="154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735" y="2347913"/>
            <a:ext cx="1255109" cy="1515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211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443" y="102732"/>
            <a:ext cx="10515600" cy="1325563"/>
          </a:xfrm>
        </p:spPr>
        <p:txBody>
          <a:bodyPr/>
          <a:lstStyle/>
          <a:p>
            <a:r>
              <a:rPr lang="ro-RO" dirty="0" smtClean="0"/>
              <a:t>Chain rule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540" y="1160890"/>
            <a:ext cx="11115260" cy="5016073"/>
          </a:xfrm>
        </p:spPr>
        <p:txBody>
          <a:bodyPr/>
          <a:lstStyle/>
          <a:p>
            <a:pPr marL="0" indent="0">
              <a:buNone/>
            </a:pPr>
            <a:r>
              <a:rPr lang="ro-RO" dirty="0" smtClean="0"/>
              <a:t>K</a:t>
            </a:r>
            <a:r>
              <a:rPr lang="en-GB" dirty="0" err="1" smtClean="0"/>
              <a:t>nowing</a:t>
            </a:r>
            <a:r>
              <a:rPr lang="en-GB" dirty="0" smtClean="0"/>
              <a:t> </a:t>
            </a:r>
            <a:r>
              <a:rPr lang="en-GB" dirty="0"/>
              <a:t>the instantaneous </a:t>
            </a:r>
            <a:r>
              <a:rPr lang="en-GB" u="sng" dirty="0"/>
              <a:t>rate of change of </a:t>
            </a:r>
            <a:r>
              <a:rPr lang="en-GB" i="1" u="sng" dirty="0"/>
              <a:t>z</a:t>
            </a:r>
            <a:r>
              <a:rPr lang="en-GB" u="sng" dirty="0"/>
              <a:t> relative to </a:t>
            </a:r>
            <a:r>
              <a:rPr lang="en-GB" i="1" u="sng" dirty="0"/>
              <a:t>y</a:t>
            </a:r>
            <a:r>
              <a:rPr lang="en-GB" dirty="0"/>
              <a:t> and that of </a:t>
            </a:r>
            <a:r>
              <a:rPr lang="en-GB" i="1" u="sng" dirty="0"/>
              <a:t>y</a:t>
            </a:r>
            <a:r>
              <a:rPr lang="en-GB" u="sng" dirty="0"/>
              <a:t> relative to </a:t>
            </a:r>
            <a:r>
              <a:rPr lang="en-GB" i="1" u="sng" dirty="0"/>
              <a:t>x</a:t>
            </a:r>
            <a:r>
              <a:rPr lang="en-GB" dirty="0"/>
              <a:t> allows one to calculate the instantaneous </a:t>
            </a:r>
            <a:r>
              <a:rPr lang="en-GB" u="sng" dirty="0"/>
              <a:t>rate of change of </a:t>
            </a:r>
            <a:r>
              <a:rPr lang="en-GB" i="1" u="sng" dirty="0"/>
              <a:t>z</a:t>
            </a:r>
            <a:r>
              <a:rPr lang="en-GB" u="sng" dirty="0"/>
              <a:t> relative to </a:t>
            </a:r>
            <a:r>
              <a:rPr lang="en-GB" i="1" u="sng" dirty="0"/>
              <a:t>x</a:t>
            </a:r>
            <a:r>
              <a:rPr lang="en-GB" dirty="0"/>
              <a:t> as the </a:t>
            </a:r>
            <a:r>
              <a:rPr lang="en-GB" b="1" dirty="0"/>
              <a:t>product</a:t>
            </a:r>
            <a:r>
              <a:rPr lang="en-GB" dirty="0"/>
              <a:t> </a:t>
            </a:r>
            <a:r>
              <a:rPr lang="en-GB" u="sng" dirty="0"/>
              <a:t>of the two rates of </a:t>
            </a:r>
            <a:r>
              <a:rPr lang="en-GB" u="sng" dirty="0" smtClean="0"/>
              <a:t>change</a:t>
            </a:r>
            <a:endParaRPr lang="ro-RO" u="sng" dirty="0" smtClean="0"/>
          </a:p>
          <a:p>
            <a:pPr marL="0" indent="0">
              <a:buNone/>
            </a:pPr>
            <a:endParaRPr lang="ro-RO" u="sng" dirty="0"/>
          </a:p>
          <a:p>
            <a:pPr marL="0" indent="0">
              <a:buNone/>
            </a:pPr>
            <a:r>
              <a:rPr lang="en-GB" i="1" dirty="0"/>
              <a:t>"If a car travels twice as fast as a bicycle and the bicycle is four times as fast as a walking man, then the car travels 2 × 4 = 8 times as fast as the man</a:t>
            </a:r>
            <a:r>
              <a:rPr lang="en-GB" i="1" dirty="0" smtClean="0"/>
              <a:t>.„</a:t>
            </a:r>
            <a:endParaRPr lang="ro-RO" i="1" dirty="0" smtClean="0"/>
          </a:p>
          <a:p>
            <a:pPr marL="0" indent="0">
              <a:buNone/>
            </a:pPr>
            <a:r>
              <a:rPr lang="en-GB" dirty="0"/>
              <a:t>Let </a:t>
            </a:r>
            <a:r>
              <a:rPr lang="en-GB" i="1" dirty="0"/>
              <a:t>z</a:t>
            </a:r>
            <a:r>
              <a:rPr lang="en-GB" dirty="0"/>
              <a:t>, </a:t>
            </a:r>
            <a:r>
              <a:rPr lang="en-GB" i="1" dirty="0"/>
              <a:t>y</a:t>
            </a:r>
            <a:r>
              <a:rPr lang="en-GB" dirty="0"/>
              <a:t> and </a:t>
            </a:r>
            <a:r>
              <a:rPr lang="en-GB" i="1" dirty="0"/>
              <a:t>x</a:t>
            </a:r>
            <a:r>
              <a:rPr lang="en-GB" dirty="0"/>
              <a:t> be the (variable) positions of the car, the bicycle, and the walking man, respectively</a:t>
            </a:r>
            <a:r>
              <a:rPr lang="en-GB" dirty="0" smtClean="0"/>
              <a:t>.</a:t>
            </a:r>
            <a:endParaRPr lang="ro-RO" dirty="0" smtClean="0"/>
          </a:p>
          <a:p>
            <a:pPr marL="0" indent="0">
              <a:buNone/>
            </a:pPr>
            <a:endParaRPr lang="en-GB" i="1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238540" y="6456459"/>
            <a:ext cx="23503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2"/>
              </a:rPr>
              <a:t>https://</a:t>
            </a:r>
            <a:r>
              <a:rPr lang="en-GB" sz="1000" dirty="0" smtClean="0">
                <a:hlinkClick r:id="rId2"/>
              </a:rPr>
              <a:t>en.wikipedia.org/wiki/Chain_rule</a:t>
            </a:r>
            <a:r>
              <a:rPr lang="ro-RO" sz="1000" dirty="0" smtClean="0"/>
              <a:t> </a:t>
            </a:r>
            <a:endParaRPr lang="en-GB" sz="1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9" y="4816793"/>
            <a:ext cx="4514850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830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 propagation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3028" y="3002418"/>
            <a:ext cx="10515600" cy="1100455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GB" sz="3600" dirty="0"/>
              <a:t>Use a recursive application of the chain rule on every node in the graph to computer influence of all the intermediate nodes on the output of the graph</a:t>
            </a:r>
          </a:p>
        </p:txBody>
      </p:sp>
    </p:spTree>
    <p:extLst>
      <p:ext uri="{BB962C8B-B14F-4D97-AF65-F5344CB8AC3E}">
        <p14:creationId xmlns:p14="http://schemas.microsoft.com/office/powerpoint/2010/main" val="311073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08728A-1694-4528-8C10-357D26FD6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638" y="110263"/>
            <a:ext cx="10515600" cy="1325563"/>
          </a:xfrm>
        </p:spPr>
        <p:txBody>
          <a:bodyPr/>
          <a:lstStyle/>
          <a:p>
            <a:r>
              <a:rPr lang="en-GB" dirty="0"/>
              <a:t>Computational graphs – forward pass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E4CB327E-8905-4E21-8EAE-CE35615FB28F}"/>
              </a:ext>
            </a:extLst>
          </p:cNvPr>
          <p:cNvSpPr txBox="1"/>
          <p:nvPr/>
        </p:nvSpPr>
        <p:spPr>
          <a:xfrm>
            <a:off x="838200" y="1606955"/>
            <a:ext cx="346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f(a, b, c) = a*b + 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A753653-8596-4146-89B7-E760877C8AD5}"/>
              </a:ext>
            </a:extLst>
          </p:cNvPr>
          <p:cNvSpPr txBox="1"/>
          <p:nvPr/>
        </p:nvSpPr>
        <p:spPr>
          <a:xfrm>
            <a:off x="341906" y="2751151"/>
            <a:ext cx="6912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 = 3</a:t>
            </a:r>
          </a:p>
          <a:p>
            <a:r>
              <a:rPr lang="en-GB" dirty="0"/>
              <a:t>b = </a:t>
            </a:r>
            <a:r>
              <a:rPr lang="en-GB" dirty="0" smtClean="0"/>
              <a:t>4</a:t>
            </a:r>
            <a:endParaRPr lang="en-GB" dirty="0"/>
          </a:p>
          <a:p>
            <a:r>
              <a:rPr lang="en-GB" dirty="0"/>
              <a:t>c = -4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C6A13628-9753-48A0-AF93-4586FF03DB0D}"/>
              </a:ext>
            </a:extLst>
          </p:cNvPr>
          <p:cNvGrpSpPr/>
          <p:nvPr/>
        </p:nvGrpSpPr>
        <p:grpSpPr>
          <a:xfrm>
            <a:off x="2488759" y="2363627"/>
            <a:ext cx="6486874" cy="4024975"/>
            <a:chOff x="2488759" y="2363627"/>
            <a:chExt cx="6486874" cy="4024975"/>
          </a:xfrm>
        </p:grpSpPr>
        <p:grpSp>
          <p:nvGrpSpPr>
            <p:cNvPr id="39" name="Group 38">
              <a:extLst>
                <a:ext uri="{FF2B5EF4-FFF2-40B4-BE49-F238E27FC236}">
                  <a16:creationId xmlns="" xmlns:a16="http://schemas.microsoft.com/office/drawing/2014/main" id="{CE08577C-A6F9-4FA5-9CCD-0BB119A010EF}"/>
                </a:ext>
              </a:extLst>
            </p:cNvPr>
            <p:cNvGrpSpPr/>
            <p:nvPr/>
          </p:nvGrpSpPr>
          <p:grpSpPr>
            <a:xfrm>
              <a:off x="2488759" y="2820827"/>
              <a:ext cx="6162260" cy="3567775"/>
              <a:chOff x="1152940" y="1645113"/>
              <a:chExt cx="6162260" cy="3567775"/>
            </a:xfrm>
          </p:grpSpPr>
          <p:sp>
            <p:nvSpPr>
              <p:cNvPr id="4" name="Oval 3">
                <a:extLst>
                  <a:ext uri="{FF2B5EF4-FFF2-40B4-BE49-F238E27FC236}">
                    <a16:creationId xmlns="" xmlns:a16="http://schemas.microsoft.com/office/drawing/2014/main" id="{4F5775EA-720A-4AFB-8893-C5140DEE799D}"/>
                  </a:ext>
                </a:extLst>
              </p:cNvPr>
              <p:cNvSpPr/>
              <p:nvPr/>
            </p:nvSpPr>
            <p:spPr>
              <a:xfrm>
                <a:off x="3347499" y="2177850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="" xmlns:a16="http://schemas.microsoft.com/office/drawing/2014/main" id="{82B0B8D3-4BEE-4510-8088-AE0EBD1BC84E}"/>
                  </a:ext>
                </a:extLst>
              </p:cNvPr>
              <p:cNvSpPr/>
              <p:nvPr/>
            </p:nvSpPr>
            <p:spPr>
              <a:xfrm>
                <a:off x="5913119" y="3190058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A9750C85-D2AC-4BD4-95A9-19436AC600BD}"/>
                  </a:ext>
                </a:extLst>
              </p:cNvPr>
              <p:cNvSpPr/>
              <p:nvPr/>
            </p:nvSpPr>
            <p:spPr>
              <a:xfrm>
                <a:off x="1152940" y="1645113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id="{CEB16A8B-7E67-479C-824E-B2241C012593}"/>
                  </a:ext>
                </a:extLst>
              </p:cNvPr>
              <p:cNvSpPr/>
              <p:nvPr/>
            </p:nvSpPr>
            <p:spPr>
              <a:xfrm>
                <a:off x="1152940" y="3007178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b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id="{1169847F-BFCA-4E87-A806-B9287B0FBC46}"/>
                  </a:ext>
                </a:extLst>
              </p:cNvPr>
              <p:cNvSpPr/>
              <p:nvPr/>
            </p:nvSpPr>
            <p:spPr>
              <a:xfrm>
                <a:off x="1152940" y="4680151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c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="" xmlns:a16="http://schemas.microsoft.com/office/drawing/2014/main" id="{DE54AFD1-4D2E-4A27-96B2-482E0CF9B797}"/>
                  </a:ext>
                </a:extLst>
              </p:cNvPr>
              <p:cNvCxnSpPr>
                <a:cxnSpLocks/>
                <a:stCxn id="16" idx="3"/>
                <a:endCxn id="4" idx="2"/>
              </p:cNvCxnSpPr>
              <p:nvPr/>
            </p:nvCxnSpPr>
            <p:spPr>
              <a:xfrm>
                <a:off x="1948070" y="1911482"/>
                <a:ext cx="1399429" cy="7235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="" xmlns:a16="http://schemas.microsoft.com/office/drawing/2014/main" id="{E4E53E68-531E-4F8C-9F11-3C53EE2E19E5}"/>
                  </a:ext>
                </a:extLst>
              </p:cNvPr>
              <p:cNvCxnSpPr>
                <a:stCxn id="18" idx="3"/>
                <a:endCxn id="4" idx="2"/>
              </p:cNvCxnSpPr>
              <p:nvPr/>
            </p:nvCxnSpPr>
            <p:spPr>
              <a:xfrm flipV="1">
                <a:off x="1948070" y="2635050"/>
                <a:ext cx="1399429" cy="6384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="" xmlns:a16="http://schemas.microsoft.com/office/drawing/2014/main" id="{E22518DB-1505-4DB3-AF75-2AAB96D7F6AE}"/>
                  </a:ext>
                </a:extLst>
              </p:cNvPr>
              <p:cNvCxnSpPr>
                <a:stCxn id="20" idx="3"/>
                <a:endCxn id="14" idx="2"/>
              </p:cNvCxnSpPr>
              <p:nvPr/>
            </p:nvCxnSpPr>
            <p:spPr>
              <a:xfrm flipV="1">
                <a:off x="1948070" y="3647258"/>
                <a:ext cx="3965049" cy="12992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="" xmlns:a16="http://schemas.microsoft.com/office/drawing/2014/main" id="{AD09CE19-0AC5-4696-8400-F455A2367C6A}"/>
                  </a:ext>
                </a:extLst>
              </p:cNvPr>
              <p:cNvCxnSpPr>
                <a:cxnSpLocks/>
                <a:stCxn id="4" idx="6"/>
                <a:endCxn id="14" idx="2"/>
              </p:cNvCxnSpPr>
              <p:nvPr/>
            </p:nvCxnSpPr>
            <p:spPr>
              <a:xfrm>
                <a:off x="4261899" y="2635050"/>
                <a:ext cx="1651220" cy="10122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="" xmlns:a16="http://schemas.microsoft.com/office/drawing/2014/main" id="{46DF4DBC-6DBF-45E2-8C79-6044978C6748}"/>
                  </a:ext>
                </a:extLst>
              </p:cNvPr>
              <p:cNvCxnSpPr>
                <a:stCxn id="14" idx="6"/>
              </p:cNvCxnSpPr>
              <p:nvPr/>
            </p:nvCxnSpPr>
            <p:spPr>
              <a:xfrm>
                <a:off x="6827519" y="3647258"/>
                <a:ext cx="48768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="" xmlns:a16="http://schemas.microsoft.com/office/drawing/2014/main" id="{58A4898B-7829-43EF-9030-1C7B33200016}"/>
                  </a:ext>
                </a:extLst>
              </p:cNvPr>
              <p:cNvSpPr txBox="1"/>
              <p:nvPr/>
            </p:nvSpPr>
            <p:spPr>
              <a:xfrm>
                <a:off x="6813888" y="3180587"/>
                <a:ext cx="255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f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3B13262B-1CD1-489E-A419-28E4169C52A3}"/>
                </a:ext>
              </a:extLst>
            </p:cNvPr>
            <p:cNvSpPr txBox="1"/>
            <p:nvPr/>
          </p:nvSpPr>
          <p:spPr>
            <a:xfrm>
              <a:off x="2526470" y="2363627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053DC688-47D8-48C7-804F-CED84AD13F78}"/>
                </a:ext>
              </a:extLst>
            </p:cNvPr>
            <p:cNvSpPr txBox="1"/>
            <p:nvPr/>
          </p:nvSpPr>
          <p:spPr>
            <a:xfrm>
              <a:off x="2525003" y="3808553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133E009C-523A-4F4E-ADC7-234C29B79BDC}"/>
                </a:ext>
              </a:extLst>
            </p:cNvPr>
            <p:cNvSpPr txBox="1"/>
            <p:nvPr/>
          </p:nvSpPr>
          <p:spPr>
            <a:xfrm>
              <a:off x="2571206" y="5472603"/>
              <a:ext cx="442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-4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2F0D32F6-6BB7-4FF0-97BC-64E8DF624A28}"/>
                </a:ext>
              </a:extLst>
            </p:cNvPr>
            <p:cNvSpPr txBox="1"/>
            <p:nvPr/>
          </p:nvSpPr>
          <p:spPr>
            <a:xfrm>
              <a:off x="5695655" y="3523710"/>
              <a:ext cx="54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12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0AFC5467-074C-41EC-B1E2-CE5DC2EB65A1}"/>
                </a:ext>
              </a:extLst>
            </p:cNvPr>
            <p:cNvSpPr txBox="1"/>
            <p:nvPr/>
          </p:nvSpPr>
          <p:spPr>
            <a:xfrm>
              <a:off x="8430651" y="4369461"/>
              <a:ext cx="54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676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AD60F207-453C-4393-9B6A-74AE7C6ADCED}"/>
              </a:ext>
            </a:extLst>
          </p:cNvPr>
          <p:cNvSpPr/>
          <p:nvPr/>
        </p:nvSpPr>
        <p:spPr>
          <a:xfrm>
            <a:off x="8065851" y="4266815"/>
            <a:ext cx="3163295" cy="15337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24155C7C-6A54-46A5-9E73-72F7D02764F9}"/>
              </a:ext>
            </a:extLst>
          </p:cNvPr>
          <p:cNvSpPr/>
          <p:nvPr/>
        </p:nvSpPr>
        <p:spPr>
          <a:xfrm>
            <a:off x="8071898" y="2849913"/>
            <a:ext cx="3163295" cy="126910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08728A-1694-4528-8C10-357D26FD6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326"/>
            <a:ext cx="10515600" cy="1325563"/>
          </a:xfrm>
        </p:spPr>
        <p:txBody>
          <a:bodyPr/>
          <a:lstStyle/>
          <a:p>
            <a:r>
              <a:rPr lang="en-GB" dirty="0"/>
              <a:t>Computational graphs – backward pass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E4CB327E-8905-4E21-8EAE-CE35615FB28F}"/>
              </a:ext>
            </a:extLst>
          </p:cNvPr>
          <p:cNvSpPr txBox="1"/>
          <p:nvPr/>
        </p:nvSpPr>
        <p:spPr>
          <a:xfrm>
            <a:off x="8071898" y="2158903"/>
            <a:ext cx="346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f(a, b, c) = a*b + c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9ADEF3E3-0BCE-411A-83D7-04C7BE9CF8CE}"/>
              </a:ext>
            </a:extLst>
          </p:cNvPr>
          <p:cNvGrpSpPr/>
          <p:nvPr/>
        </p:nvGrpSpPr>
        <p:grpSpPr>
          <a:xfrm>
            <a:off x="1033671" y="2264670"/>
            <a:ext cx="6486874" cy="4024975"/>
            <a:chOff x="2488759" y="2363627"/>
            <a:chExt cx="6486874" cy="4024975"/>
          </a:xfrm>
        </p:grpSpPr>
        <p:grpSp>
          <p:nvGrpSpPr>
            <p:cNvPr id="39" name="Group 38">
              <a:extLst>
                <a:ext uri="{FF2B5EF4-FFF2-40B4-BE49-F238E27FC236}">
                  <a16:creationId xmlns="" xmlns:a16="http://schemas.microsoft.com/office/drawing/2014/main" id="{CE08577C-A6F9-4FA5-9CCD-0BB119A010EF}"/>
                </a:ext>
              </a:extLst>
            </p:cNvPr>
            <p:cNvGrpSpPr/>
            <p:nvPr/>
          </p:nvGrpSpPr>
          <p:grpSpPr>
            <a:xfrm>
              <a:off x="2488759" y="2820827"/>
              <a:ext cx="6162260" cy="3567775"/>
              <a:chOff x="1152940" y="1645113"/>
              <a:chExt cx="6162260" cy="3567775"/>
            </a:xfrm>
          </p:grpSpPr>
          <p:sp>
            <p:nvSpPr>
              <p:cNvPr id="4" name="Oval 3">
                <a:extLst>
                  <a:ext uri="{FF2B5EF4-FFF2-40B4-BE49-F238E27FC236}">
                    <a16:creationId xmlns="" xmlns:a16="http://schemas.microsoft.com/office/drawing/2014/main" id="{4F5775EA-720A-4AFB-8893-C5140DEE799D}"/>
                  </a:ext>
                </a:extLst>
              </p:cNvPr>
              <p:cNvSpPr/>
              <p:nvPr/>
            </p:nvSpPr>
            <p:spPr>
              <a:xfrm>
                <a:off x="3347499" y="2177850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="" xmlns:a16="http://schemas.microsoft.com/office/drawing/2014/main" id="{82B0B8D3-4BEE-4510-8088-AE0EBD1BC84E}"/>
                  </a:ext>
                </a:extLst>
              </p:cNvPr>
              <p:cNvSpPr/>
              <p:nvPr/>
            </p:nvSpPr>
            <p:spPr>
              <a:xfrm>
                <a:off x="5913119" y="3190058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A9750C85-D2AC-4BD4-95A9-19436AC600BD}"/>
                  </a:ext>
                </a:extLst>
              </p:cNvPr>
              <p:cNvSpPr/>
              <p:nvPr/>
            </p:nvSpPr>
            <p:spPr>
              <a:xfrm>
                <a:off x="1152940" y="1645113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id="{CEB16A8B-7E67-479C-824E-B2241C012593}"/>
                  </a:ext>
                </a:extLst>
              </p:cNvPr>
              <p:cNvSpPr/>
              <p:nvPr/>
            </p:nvSpPr>
            <p:spPr>
              <a:xfrm>
                <a:off x="1152940" y="3007178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b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id="{1169847F-BFCA-4E87-A806-B9287B0FBC46}"/>
                  </a:ext>
                </a:extLst>
              </p:cNvPr>
              <p:cNvSpPr/>
              <p:nvPr/>
            </p:nvSpPr>
            <p:spPr>
              <a:xfrm>
                <a:off x="1152940" y="4680151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c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="" xmlns:a16="http://schemas.microsoft.com/office/drawing/2014/main" id="{DE54AFD1-4D2E-4A27-96B2-482E0CF9B797}"/>
                  </a:ext>
                </a:extLst>
              </p:cNvPr>
              <p:cNvCxnSpPr>
                <a:cxnSpLocks/>
                <a:stCxn id="16" idx="3"/>
                <a:endCxn id="4" idx="2"/>
              </p:cNvCxnSpPr>
              <p:nvPr/>
            </p:nvCxnSpPr>
            <p:spPr>
              <a:xfrm>
                <a:off x="1948070" y="1911482"/>
                <a:ext cx="1399429" cy="7235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="" xmlns:a16="http://schemas.microsoft.com/office/drawing/2014/main" id="{E4E53E68-531E-4F8C-9F11-3C53EE2E19E5}"/>
                  </a:ext>
                </a:extLst>
              </p:cNvPr>
              <p:cNvCxnSpPr>
                <a:stCxn id="18" idx="3"/>
                <a:endCxn id="4" idx="2"/>
              </p:cNvCxnSpPr>
              <p:nvPr/>
            </p:nvCxnSpPr>
            <p:spPr>
              <a:xfrm flipV="1">
                <a:off x="1948070" y="2635050"/>
                <a:ext cx="1399429" cy="6384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="" xmlns:a16="http://schemas.microsoft.com/office/drawing/2014/main" id="{E22518DB-1505-4DB3-AF75-2AAB96D7F6AE}"/>
                  </a:ext>
                </a:extLst>
              </p:cNvPr>
              <p:cNvCxnSpPr>
                <a:stCxn id="20" idx="3"/>
                <a:endCxn id="14" idx="2"/>
              </p:cNvCxnSpPr>
              <p:nvPr/>
            </p:nvCxnSpPr>
            <p:spPr>
              <a:xfrm flipV="1">
                <a:off x="1948070" y="3647258"/>
                <a:ext cx="3965049" cy="12992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="" xmlns:a16="http://schemas.microsoft.com/office/drawing/2014/main" id="{AD09CE19-0AC5-4696-8400-F455A2367C6A}"/>
                  </a:ext>
                </a:extLst>
              </p:cNvPr>
              <p:cNvCxnSpPr>
                <a:cxnSpLocks/>
                <a:stCxn id="4" idx="6"/>
                <a:endCxn id="14" idx="2"/>
              </p:cNvCxnSpPr>
              <p:nvPr/>
            </p:nvCxnSpPr>
            <p:spPr>
              <a:xfrm>
                <a:off x="4261899" y="2635050"/>
                <a:ext cx="1651220" cy="10122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="" xmlns:a16="http://schemas.microsoft.com/office/drawing/2014/main" id="{46DF4DBC-6DBF-45E2-8C79-6044978C6748}"/>
                  </a:ext>
                </a:extLst>
              </p:cNvPr>
              <p:cNvCxnSpPr>
                <a:stCxn id="14" idx="6"/>
              </p:cNvCxnSpPr>
              <p:nvPr/>
            </p:nvCxnSpPr>
            <p:spPr>
              <a:xfrm>
                <a:off x="6827519" y="3647258"/>
                <a:ext cx="48768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="" xmlns:a16="http://schemas.microsoft.com/office/drawing/2014/main" id="{58A4898B-7829-43EF-9030-1C7B33200016}"/>
                  </a:ext>
                </a:extLst>
              </p:cNvPr>
              <p:cNvSpPr txBox="1"/>
              <p:nvPr/>
            </p:nvSpPr>
            <p:spPr>
              <a:xfrm>
                <a:off x="6813888" y="3180587"/>
                <a:ext cx="255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f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3B13262B-1CD1-489E-A419-28E4169C52A3}"/>
                </a:ext>
              </a:extLst>
            </p:cNvPr>
            <p:cNvSpPr txBox="1"/>
            <p:nvPr/>
          </p:nvSpPr>
          <p:spPr>
            <a:xfrm>
              <a:off x="2526470" y="2363627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053DC688-47D8-48C7-804F-CED84AD13F78}"/>
                </a:ext>
              </a:extLst>
            </p:cNvPr>
            <p:cNvSpPr txBox="1"/>
            <p:nvPr/>
          </p:nvSpPr>
          <p:spPr>
            <a:xfrm>
              <a:off x="2525003" y="3808553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133E009C-523A-4F4E-ADC7-234C29B79BDC}"/>
                </a:ext>
              </a:extLst>
            </p:cNvPr>
            <p:cNvSpPr txBox="1"/>
            <p:nvPr/>
          </p:nvSpPr>
          <p:spPr>
            <a:xfrm>
              <a:off x="2571206" y="5472603"/>
              <a:ext cx="442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-4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2F0D32F6-6BB7-4FF0-97BC-64E8DF624A28}"/>
                </a:ext>
              </a:extLst>
            </p:cNvPr>
            <p:cNvSpPr txBox="1"/>
            <p:nvPr/>
          </p:nvSpPr>
          <p:spPr>
            <a:xfrm>
              <a:off x="5837681" y="3490554"/>
              <a:ext cx="54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12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0AFC5467-074C-41EC-B1E2-CE5DC2EB65A1}"/>
                </a:ext>
              </a:extLst>
            </p:cNvPr>
            <p:cNvSpPr txBox="1"/>
            <p:nvPr/>
          </p:nvSpPr>
          <p:spPr>
            <a:xfrm>
              <a:off x="8430651" y="4369461"/>
              <a:ext cx="54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8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4EEA527-AEF3-465B-B391-D83AEB6311BE}"/>
              </a:ext>
            </a:extLst>
          </p:cNvPr>
          <p:cNvSpPr txBox="1"/>
          <p:nvPr/>
        </p:nvSpPr>
        <p:spPr>
          <a:xfrm>
            <a:off x="894492" y="1529330"/>
            <a:ext cx="1047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 backward, from the end of the computational graph, and compute the gradient for each node in the graph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DB7116C-5490-4F1B-80AC-72504152D2DC}"/>
              </a:ext>
            </a:extLst>
          </p:cNvPr>
          <p:cNvSpPr txBox="1"/>
          <p:nvPr/>
        </p:nvSpPr>
        <p:spPr>
          <a:xfrm>
            <a:off x="4098541" y="337327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FAC6115-1D04-47E0-86C5-745208E90244}"/>
              </a:ext>
            </a:extLst>
          </p:cNvPr>
          <p:cNvSpPr txBox="1"/>
          <p:nvPr/>
        </p:nvSpPr>
        <p:spPr>
          <a:xfrm>
            <a:off x="8313185" y="3244334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 = a*b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B1DD64D-7601-4E71-8C5A-D7A714B4FE08}"/>
              </a:ext>
            </a:extLst>
          </p:cNvPr>
          <p:cNvSpPr txBox="1"/>
          <p:nvPr/>
        </p:nvSpPr>
        <p:spPr>
          <a:xfrm>
            <a:off x="8422481" y="4789129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 = x +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id="{82BB2EB3-BA7F-46A9-BA39-25164710194F}"/>
                  </a:ext>
                </a:extLst>
              </p:cNvPr>
              <p:cNvSpPr txBox="1"/>
              <p:nvPr/>
            </p:nvSpPr>
            <p:spPr>
              <a:xfrm>
                <a:off x="9545858" y="2957524"/>
                <a:ext cx="741806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GB" dirty="0"/>
                  <a:t> = b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BB2EB3-BA7F-46A9-BA39-251647101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858" y="2957524"/>
                <a:ext cx="741806" cy="499560"/>
              </a:xfrm>
              <a:prstGeom prst="rect">
                <a:avLst/>
              </a:prstGeom>
              <a:blipFill>
                <a:blip r:embed="rId2"/>
                <a:stretch>
                  <a:fillRect r="-5738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F85CC13F-8EB4-4A25-8299-C1F78F4763FE}"/>
                  </a:ext>
                </a:extLst>
              </p:cNvPr>
              <p:cNvSpPr txBox="1"/>
              <p:nvPr/>
            </p:nvSpPr>
            <p:spPr>
              <a:xfrm>
                <a:off x="9545858" y="3531495"/>
                <a:ext cx="726161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GB" dirty="0"/>
                  <a:t> = a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5CC13F-8EB4-4A25-8299-C1F78F476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858" y="3531495"/>
                <a:ext cx="726161" cy="499560"/>
              </a:xfrm>
              <a:prstGeom prst="rect">
                <a:avLst/>
              </a:prstGeom>
              <a:blipFill>
                <a:blip r:embed="rId3"/>
                <a:stretch>
                  <a:fillRect r="-5882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="" xmlns:a16="http://schemas.microsoft.com/office/drawing/2014/main" id="{89140B7E-7C54-4E29-A38C-5159EC696418}"/>
                  </a:ext>
                </a:extLst>
              </p:cNvPr>
              <p:cNvSpPr txBox="1"/>
              <p:nvPr/>
            </p:nvSpPr>
            <p:spPr>
              <a:xfrm>
                <a:off x="9550474" y="4419105"/>
                <a:ext cx="732573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en-GB" dirty="0"/>
                  <a:t> = 1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9140B7E-7C54-4E29-A38C-5159EC696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474" y="4419105"/>
                <a:ext cx="732573" cy="499560"/>
              </a:xfrm>
              <a:prstGeom prst="rect">
                <a:avLst/>
              </a:prstGeom>
              <a:blipFill>
                <a:blip r:embed="rId4"/>
                <a:stretch>
                  <a:fillRect r="-5833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id="{AAB59EDC-233D-4581-A213-5A7AF5111A9A}"/>
                  </a:ext>
                </a:extLst>
              </p:cNvPr>
              <p:cNvSpPr txBox="1"/>
              <p:nvPr/>
            </p:nvSpPr>
            <p:spPr>
              <a:xfrm>
                <a:off x="9550474" y="5066462"/>
                <a:ext cx="732573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GB" dirty="0"/>
                  <a:t> = 1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AB59EDC-233D-4581-A213-5A7AF5111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474" y="5066462"/>
                <a:ext cx="732573" cy="499560"/>
              </a:xfrm>
              <a:prstGeom prst="rect">
                <a:avLst/>
              </a:prstGeom>
              <a:blipFill>
                <a:blip r:embed="rId5"/>
                <a:stretch>
                  <a:fillRect r="-5833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="" xmlns:a16="http://schemas.microsoft.com/office/drawing/2014/main" id="{F5D561D5-B4D0-478C-9159-1227C5552F40}"/>
                  </a:ext>
                </a:extLst>
              </p:cNvPr>
              <p:cNvSpPr txBox="1"/>
              <p:nvPr/>
            </p:nvSpPr>
            <p:spPr>
              <a:xfrm>
                <a:off x="8228547" y="6073127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5D561D5-B4D0-478C-9159-1227C5552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547" y="6073127"/>
                <a:ext cx="937757" cy="499560"/>
              </a:xfrm>
              <a:prstGeom prst="rect">
                <a:avLst/>
              </a:prstGeom>
              <a:blipFill>
                <a:blip r:embed="rId6"/>
                <a:stretch>
                  <a:fillRect r="-5844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="" xmlns:a16="http://schemas.microsoft.com/office/drawing/2014/main" id="{5638CEC0-7074-431B-B9A7-6793CC24BE03}"/>
                  </a:ext>
                </a:extLst>
              </p:cNvPr>
              <p:cNvSpPr txBox="1"/>
              <p:nvPr/>
            </p:nvSpPr>
            <p:spPr>
              <a:xfrm>
                <a:off x="10563356" y="6011512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𝑐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638CEC0-7074-431B-B9A7-6793CC24B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3356" y="6011512"/>
                <a:ext cx="937757" cy="499560"/>
              </a:xfrm>
              <a:prstGeom prst="rect">
                <a:avLst/>
              </a:prstGeom>
              <a:blipFill rotWithShape="1">
                <a:blip r:embed="rId7"/>
                <a:stretch>
                  <a:fillRect r="-5195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="" xmlns:a16="http://schemas.microsoft.com/office/drawing/2014/main" id="{3CDBEE94-B0AC-4DF8-A620-9FFB0B48BD83}"/>
                  </a:ext>
                </a:extLst>
              </p:cNvPr>
              <p:cNvSpPr txBox="1"/>
              <p:nvPr/>
            </p:nvSpPr>
            <p:spPr>
              <a:xfrm>
                <a:off x="9440059" y="6028101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CDBEE94-B0AC-4DF8-A620-9FFB0B48B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0059" y="6028101"/>
                <a:ext cx="937757" cy="499560"/>
              </a:xfrm>
              <a:prstGeom prst="rect">
                <a:avLst/>
              </a:prstGeom>
              <a:blipFill>
                <a:blip r:embed="rId8"/>
                <a:stretch>
                  <a:fillRect r="-5882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492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AD60F207-453C-4393-9B6A-74AE7C6ADCED}"/>
              </a:ext>
            </a:extLst>
          </p:cNvPr>
          <p:cNvSpPr/>
          <p:nvPr/>
        </p:nvSpPr>
        <p:spPr>
          <a:xfrm>
            <a:off x="8065851" y="4266815"/>
            <a:ext cx="3163295" cy="15337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24155C7C-6A54-46A5-9E73-72F7D02764F9}"/>
              </a:ext>
            </a:extLst>
          </p:cNvPr>
          <p:cNvSpPr/>
          <p:nvPr/>
        </p:nvSpPr>
        <p:spPr>
          <a:xfrm>
            <a:off x="8071898" y="2849913"/>
            <a:ext cx="3163295" cy="126910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08728A-1694-4528-8C10-357D26FD6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326"/>
            <a:ext cx="10515600" cy="1325563"/>
          </a:xfrm>
        </p:spPr>
        <p:txBody>
          <a:bodyPr/>
          <a:lstStyle/>
          <a:p>
            <a:r>
              <a:rPr lang="en-GB" dirty="0"/>
              <a:t>Computational graphs – backward pass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E4CB327E-8905-4E21-8EAE-CE35615FB28F}"/>
              </a:ext>
            </a:extLst>
          </p:cNvPr>
          <p:cNvSpPr txBox="1"/>
          <p:nvPr/>
        </p:nvSpPr>
        <p:spPr>
          <a:xfrm>
            <a:off x="8071898" y="2158903"/>
            <a:ext cx="346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f(a, b, c) = a*b + c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9ADEF3E3-0BCE-411A-83D7-04C7BE9CF8CE}"/>
              </a:ext>
            </a:extLst>
          </p:cNvPr>
          <p:cNvGrpSpPr/>
          <p:nvPr/>
        </p:nvGrpSpPr>
        <p:grpSpPr>
          <a:xfrm>
            <a:off x="1033671" y="2264670"/>
            <a:ext cx="6486874" cy="4024975"/>
            <a:chOff x="2488759" y="2363627"/>
            <a:chExt cx="6486874" cy="4024975"/>
          </a:xfrm>
        </p:grpSpPr>
        <p:grpSp>
          <p:nvGrpSpPr>
            <p:cNvPr id="39" name="Group 38">
              <a:extLst>
                <a:ext uri="{FF2B5EF4-FFF2-40B4-BE49-F238E27FC236}">
                  <a16:creationId xmlns="" xmlns:a16="http://schemas.microsoft.com/office/drawing/2014/main" id="{CE08577C-A6F9-4FA5-9CCD-0BB119A010EF}"/>
                </a:ext>
              </a:extLst>
            </p:cNvPr>
            <p:cNvGrpSpPr/>
            <p:nvPr/>
          </p:nvGrpSpPr>
          <p:grpSpPr>
            <a:xfrm>
              <a:off x="2488759" y="2820827"/>
              <a:ext cx="6162260" cy="3567775"/>
              <a:chOff x="1152940" y="1645113"/>
              <a:chExt cx="6162260" cy="3567775"/>
            </a:xfrm>
          </p:grpSpPr>
          <p:sp>
            <p:nvSpPr>
              <p:cNvPr id="4" name="Oval 3">
                <a:extLst>
                  <a:ext uri="{FF2B5EF4-FFF2-40B4-BE49-F238E27FC236}">
                    <a16:creationId xmlns="" xmlns:a16="http://schemas.microsoft.com/office/drawing/2014/main" id="{4F5775EA-720A-4AFB-8893-C5140DEE799D}"/>
                  </a:ext>
                </a:extLst>
              </p:cNvPr>
              <p:cNvSpPr/>
              <p:nvPr/>
            </p:nvSpPr>
            <p:spPr>
              <a:xfrm>
                <a:off x="3347499" y="2177850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="" xmlns:a16="http://schemas.microsoft.com/office/drawing/2014/main" id="{82B0B8D3-4BEE-4510-8088-AE0EBD1BC84E}"/>
                  </a:ext>
                </a:extLst>
              </p:cNvPr>
              <p:cNvSpPr/>
              <p:nvPr/>
            </p:nvSpPr>
            <p:spPr>
              <a:xfrm>
                <a:off x="5913119" y="3190058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A9750C85-D2AC-4BD4-95A9-19436AC600BD}"/>
                  </a:ext>
                </a:extLst>
              </p:cNvPr>
              <p:cNvSpPr/>
              <p:nvPr/>
            </p:nvSpPr>
            <p:spPr>
              <a:xfrm>
                <a:off x="1152940" y="1645113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id="{CEB16A8B-7E67-479C-824E-B2241C012593}"/>
                  </a:ext>
                </a:extLst>
              </p:cNvPr>
              <p:cNvSpPr/>
              <p:nvPr/>
            </p:nvSpPr>
            <p:spPr>
              <a:xfrm>
                <a:off x="1152940" y="3007178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b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id="{1169847F-BFCA-4E87-A806-B9287B0FBC46}"/>
                  </a:ext>
                </a:extLst>
              </p:cNvPr>
              <p:cNvSpPr/>
              <p:nvPr/>
            </p:nvSpPr>
            <p:spPr>
              <a:xfrm>
                <a:off x="1152940" y="4680151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c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="" xmlns:a16="http://schemas.microsoft.com/office/drawing/2014/main" id="{DE54AFD1-4D2E-4A27-96B2-482E0CF9B797}"/>
                  </a:ext>
                </a:extLst>
              </p:cNvPr>
              <p:cNvCxnSpPr>
                <a:cxnSpLocks/>
                <a:stCxn id="16" idx="3"/>
                <a:endCxn id="4" idx="2"/>
              </p:cNvCxnSpPr>
              <p:nvPr/>
            </p:nvCxnSpPr>
            <p:spPr>
              <a:xfrm>
                <a:off x="1948070" y="1911482"/>
                <a:ext cx="1399429" cy="7235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="" xmlns:a16="http://schemas.microsoft.com/office/drawing/2014/main" id="{E4E53E68-531E-4F8C-9F11-3C53EE2E19E5}"/>
                  </a:ext>
                </a:extLst>
              </p:cNvPr>
              <p:cNvCxnSpPr>
                <a:stCxn id="18" idx="3"/>
                <a:endCxn id="4" idx="2"/>
              </p:cNvCxnSpPr>
              <p:nvPr/>
            </p:nvCxnSpPr>
            <p:spPr>
              <a:xfrm flipV="1">
                <a:off x="1948070" y="2635050"/>
                <a:ext cx="1399429" cy="6384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="" xmlns:a16="http://schemas.microsoft.com/office/drawing/2014/main" id="{E22518DB-1505-4DB3-AF75-2AAB96D7F6AE}"/>
                  </a:ext>
                </a:extLst>
              </p:cNvPr>
              <p:cNvCxnSpPr>
                <a:stCxn id="20" idx="3"/>
                <a:endCxn id="14" idx="2"/>
              </p:cNvCxnSpPr>
              <p:nvPr/>
            </p:nvCxnSpPr>
            <p:spPr>
              <a:xfrm flipV="1">
                <a:off x="1948070" y="3647258"/>
                <a:ext cx="3965049" cy="12992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="" xmlns:a16="http://schemas.microsoft.com/office/drawing/2014/main" id="{AD09CE19-0AC5-4696-8400-F455A2367C6A}"/>
                  </a:ext>
                </a:extLst>
              </p:cNvPr>
              <p:cNvCxnSpPr>
                <a:cxnSpLocks/>
                <a:stCxn id="4" idx="6"/>
                <a:endCxn id="14" idx="2"/>
              </p:cNvCxnSpPr>
              <p:nvPr/>
            </p:nvCxnSpPr>
            <p:spPr>
              <a:xfrm>
                <a:off x="4261899" y="2635050"/>
                <a:ext cx="1651220" cy="10122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="" xmlns:a16="http://schemas.microsoft.com/office/drawing/2014/main" id="{46DF4DBC-6DBF-45E2-8C79-6044978C6748}"/>
                  </a:ext>
                </a:extLst>
              </p:cNvPr>
              <p:cNvCxnSpPr>
                <a:stCxn id="14" idx="6"/>
              </p:cNvCxnSpPr>
              <p:nvPr/>
            </p:nvCxnSpPr>
            <p:spPr>
              <a:xfrm>
                <a:off x="6827519" y="3647258"/>
                <a:ext cx="48768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="" xmlns:a16="http://schemas.microsoft.com/office/drawing/2014/main" id="{58A4898B-7829-43EF-9030-1C7B33200016}"/>
                  </a:ext>
                </a:extLst>
              </p:cNvPr>
              <p:cNvSpPr txBox="1"/>
              <p:nvPr/>
            </p:nvSpPr>
            <p:spPr>
              <a:xfrm>
                <a:off x="6813888" y="3180587"/>
                <a:ext cx="255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f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3B13262B-1CD1-489E-A419-28E4169C52A3}"/>
                </a:ext>
              </a:extLst>
            </p:cNvPr>
            <p:cNvSpPr txBox="1"/>
            <p:nvPr/>
          </p:nvSpPr>
          <p:spPr>
            <a:xfrm>
              <a:off x="2526470" y="2363627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053DC688-47D8-48C7-804F-CED84AD13F78}"/>
                </a:ext>
              </a:extLst>
            </p:cNvPr>
            <p:cNvSpPr txBox="1"/>
            <p:nvPr/>
          </p:nvSpPr>
          <p:spPr>
            <a:xfrm>
              <a:off x="2525003" y="3808553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133E009C-523A-4F4E-ADC7-234C29B79BDC}"/>
                </a:ext>
              </a:extLst>
            </p:cNvPr>
            <p:cNvSpPr txBox="1"/>
            <p:nvPr/>
          </p:nvSpPr>
          <p:spPr>
            <a:xfrm>
              <a:off x="2571206" y="5472603"/>
              <a:ext cx="442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-4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2F0D32F6-6BB7-4FF0-97BC-64E8DF624A28}"/>
                </a:ext>
              </a:extLst>
            </p:cNvPr>
            <p:cNvSpPr txBox="1"/>
            <p:nvPr/>
          </p:nvSpPr>
          <p:spPr>
            <a:xfrm>
              <a:off x="5837681" y="3490554"/>
              <a:ext cx="54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12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0AFC5467-074C-41EC-B1E2-CE5DC2EB65A1}"/>
                </a:ext>
              </a:extLst>
            </p:cNvPr>
            <p:cNvSpPr txBox="1"/>
            <p:nvPr/>
          </p:nvSpPr>
          <p:spPr>
            <a:xfrm>
              <a:off x="8430651" y="4369461"/>
              <a:ext cx="54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8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4EEA527-AEF3-465B-B391-D83AEB6311BE}"/>
              </a:ext>
            </a:extLst>
          </p:cNvPr>
          <p:cNvSpPr txBox="1"/>
          <p:nvPr/>
        </p:nvSpPr>
        <p:spPr>
          <a:xfrm>
            <a:off x="894492" y="1529330"/>
            <a:ext cx="1047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 backward, from the end of the computational graph, and compute the gradient for each node in the graph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DB7116C-5490-4F1B-80AC-72504152D2DC}"/>
              </a:ext>
            </a:extLst>
          </p:cNvPr>
          <p:cNvSpPr txBox="1"/>
          <p:nvPr/>
        </p:nvSpPr>
        <p:spPr>
          <a:xfrm>
            <a:off x="4098541" y="337327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FAC6115-1D04-47E0-86C5-745208E90244}"/>
              </a:ext>
            </a:extLst>
          </p:cNvPr>
          <p:cNvSpPr txBox="1"/>
          <p:nvPr/>
        </p:nvSpPr>
        <p:spPr>
          <a:xfrm>
            <a:off x="8313185" y="3244334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 = a*b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B1DD64D-7601-4E71-8C5A-D7A714B4FE08}"/>
              </a:ext>
            </a:extLst>
          </p:cNvPr>
          <p:cNvSpPr txBox="1"/>
          <p:nvPr/>
        </p:nvSpPr>
        <p:spPr>
          <a:xfrm>
            <a:off x="8422481" y="4789129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 = x +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id="{82BB2EB3-BA7F-46A9-BA39-25164710194F}"/>
                  </a:ext>
                </a:extLst>
              </p:cNvPr>
              <p:cNvSpPr txBox="1"/>
              <p:nvPr/>
            </p:nvSpPr>
            <p:spPr>
              <a:xfrm>
                <a:off x="9545858" y="2957524"/>
                <a:ext cx="741806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GB" dirty="0"/>
                  <a:t> = b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BB2EB3-BA7F-46A9-BA39-251647101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858" y="2957524"/>
                <a:ext cx="741806" cy="499560"/>
              </a:xfrm>
              <a:prstGeom prst="rect">
                <a:avLst/>
              </a:prstGeom>
              <a:blipFill>
                <a:blip r:embed="rId2"/>
                <a:stretch>
                  <a:fillRect r="-5738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F85CC13F-8EB4-4A25-8299-C1F78F4763FE}"/>
                  </a:ext>
                </a:extLst>
              </p:cNvPr>
              <p:cNvSpPr txBox="1"/>
              <p:nvPr/>
            </p:nvSpPr>
            <p:spPr>
              <a:xfrm>
                <a:off x="9545858" y="3531495"/>
                <a:ext cx="726161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GB" dirty="0"/>
                  <a:t> = a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5CC13F-8EB4-4A25-8299-C1F78F476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858" y="3531495"/>
                <a:ext cx="726161" cy="499560"/>
              </a:xfrm>
              <a:prstGeom prst="rect">
                <a:avLst/>
              </a:prstGeom>
              <a:blipFill>
                <a:blip r:embed="rId3"/>
                <a:stretch>
                  <a:fillRect r="-5882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="" xmlns:a16="http://schemas.microsoft.com/office/drawing/2014/main" id="{89140B7E-7C54-4E29-A38C-5159EC696418}"/>
                  </a:ext>
                </a:extLst>
              </p:cNvPr>
              <p:cNvSpPr txBox="1"/>
              <p:nvPr/>
            </p:nvSpPr>
            <p:spPr>
              <a:xfrm>
                <a:off x="9550474" y="4419105"/>
                <a:ext cx="732573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en-GB" dirty="0"/>
                  <a:t> = 1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9140B7E-7C54-4E29-A38C-5159EC696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474" y="4419105"/>
                <a:ext cx="732573" cy="499560"/>
              </a:xfrm>
              <a:prstGeom prst="rect">
                <a:avLst/>
              </a:prstGeom>
              <a:blipFill>
                <a:blip r:embed="rId4"/>
                <a:stretch>
                  <a:fillRect r="-5833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id="{AAB59EDC-233D-4581-A213-5A7AF5111A9A}"/>
                  </a:ext>
                </a:extLst>
              </p:cNvPr>
              <p:cNvSpPr txBox="1"/>
              <p:nvPr/>
            </p:nvSpPr>
            <p:spPr>
              <a:xfrm>
                <a:off x="9550474" y="5066462"/>
                <a:ext cx="732573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GB" dirty="0"/>
                  <a:t> = 1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AB59EDC-233D-4581-A213-5A7AF5111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474" y="5066462"/>
                <a:ext cx="732573" cy="499560"/>
              </a:xfrm>
              <a:prstGeom prst="rect">
                <a:avLst/>
              </a:prstGeom>
              <a:blipFill>
                <a:blip r:embed="rId5"/>
                <a:stretch>
                  <a:fillRect r="-5833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0F6FA729-A76A-4EE0-863D-B4789992CB91}"/>
                  </a:ext>
                </a:extLst>
              </p:cNvPr>
              <p:cNvSpPr txBox="1"/>
              <p:nvPr/>
            </p:nvSpPr>
            <p:spPr>
              <a:xfrm>
                <a:off x="8228547" y="6073127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6FA729-A76A-4EE0-863D-B4789992C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547" y="6073127"/>
                <a:ext cx="937757" cy="499560"/>
              </a:xfrm>
              <a:prstGeom prst="rect">
                <a:avLst/>
              </a:prstGeom>
              <a:blipFill>
                <a:blip r:embed="rId6"/>
                <a:stretch>
                  <a:fillRect r="-5844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="" xmlns:a16="http://schemas.microsoft.com/office/drawing/2014/main" id="{EF1A746D-979A-4BE1-AFF3-F628C2949059}"/>
                  </a:ext>
                </a:extLst>
              </p:cNvPr>
              <p:cNvSpPr txBox="1"/>
              <p:nvPr/>
            </p:nvSpPr>
            <p:spPr>
              <a:xfrm>
                <a:off x="10563356" y="6011512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F1A746D-979A-4BE1-AFF3-F628C2949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3356" y="6011512"/>
                <a:ext cx="937757" cy="499560"/>
              </a:xfrm>
              <a:prstGeom prst="rect">
                <a:avLst/>
              </a:prstGeom>
              <a:blipFill>
                <a:blip r:embed="rId7"/>
                <a:stretch>
                  <a:fillRect r="-5195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="" xmlns:a16="http://schemas.microsoft.com/office/drawing/2014/main" id="{8E61A364-9CEA-4467-8920-1C3FE7230455}"/>
                  </a:ext>
                </a:extLst>
              </p:cNvPr>
              <p:cNvSpPr txBox="1"/>
              <p:nvPr/>
            </p:nvSpPr>
            <p:spPr>
              <a:xfrm>
                <a:off x="9440059" y="6028101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61A364-9CEA-4467-8920-1C3FE7230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0059" y="6028101"/>
                <a:ext cx="937757" cy="499560"/>
              </a:xfrm>
              <a:prstGeom prst="rect">
                <a:avLst/>
              </a:prstGeom>
              <a:blipFill>
                <a:blip r:embed="rId8"/>
                <a:stretch>
                  <a:fillRect r="-5882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="" xmlns:a16="http://schemas.microsoft.com/office/drawing/2014/main" id="{7C3570DE-42DE-43B2-B539-5ACEB2410E34}"/>
                  </a:ext>
                </a:extLst>
              </p:cNvPr>
              <p:cNvSpPr txBox="1"/>
              <p:nvPr/>
            </p:nvSpPr>
            <p:spPr>
              <a:xfrm>
                <a:off x="6663770" y="4801542"/>
                <a:ext cx="937757" cy="5308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C3570DE-42DE-43B2-B539-5ACEB2410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770" y="4801542"/>
                <a:ext cx="937757" cy="530851"/>
              </a:xfrm>
              <a:prstGeom prst="rect">
                <a:avLst/>
              </a:prstGeom>
              <a:blipFill>
                <a:blip r:embed="rId9"/>
                <a:stretch>
                  <a:fillRect r="-5844" b="-57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078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AD60F207-453C-4393-9B6A-74AE7C6ADCED}"/>
              </a:ext>
            </a:extLst>
          </p:cNvPr>
          <p:cNvSpPr/>
          <p:nvPr/>
        </p:nvSpPr>
        <p:spPr>
          <a:xfrm>
            <a:off x="8065851" y="4266815"/>
            <a:ext cx="3163295" cy="15337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24155C7C-6A54-46A5-9E73-72F7D02764F9}"/>
              </a:ext>
            </a:extLst>
          </p:cNvPr>
          <p:cNvSpPr/>
          <p:nvPr/>
        </p:nvSpPr>
        <p:spPr>
          <a:xfrm>
            <a:off x="8071898" y="2849913"/>
            <a:ext cx="3163295" cy="126910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08728A-1694-4528-8C10-357D26FD6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326"/>
            <a:ext cx="10515600" cy="1325563"/>
          </a:xfrm>
        </p:spPr>
        <p:txBody>
          <a:bodyPr/>
          <a:lstStyle/>
          <a:p>
            <a:r>
              <a:rPr lang="en-GB" dirty="0"/>
              <a:t>Computational graphs – backward pass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E4CB327E-8905-4E21-8EAE-CE35615FB28F}"/>
              </a:ext>
            </a:extLst>
          </p:cNvPr>
          <p:cNvSpPr txBox="1"/>
          <p:nvPr/>
        </p:nvSpPr>
        <p:spPr>
          <a:xfrm>
            <a:off x="8071898" y="2158903"/>
            <a:ext cx="346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f(a, b, c) = a*b + c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9ADEF3E3-0BCE-411A-83D7-04C7BE9CF8CE}"/>
              </a:ext>
            </a:extLst>
          </p:cNvPr>
          <p:cNvGrpSpPr/>
          <p:nvPr/>
        </p:nvGrpSpPr>
        <p:grpSpPr>
          <a:xfrm>
            <a:off x="1033671" y="2264670"/>
            <a:ext cx="6486874" cy="4024975"/>
            <a:chOff x="2488759" y="2363627"/>
            <a:chExt cx="6486874" cy="4024975"/>
          </a:xfrm>
        </p:grpSpPr>
        <p:grpSp>
          <p:nvGrpSpPr>
            <p:cNvPr id="39" name="Group 38">
              <a:extLst>
                <a:ext uri="{FF2B5EF4-FFF2-40B4-BE49-F238E27FC236}">
                  <a16:creationId xmlns="" xmlns:a16="http://schemas.microsoft.com/office/drawing/2014/main" id="{CE08577C-A6F9-4FA5-9CCD-0BB119A010EF}"/>
                </a:ext>
              </a:extLst>
            </p:cNvPr>
            <p:cNvGrpSpPr/>
            <p:nvPr/>
          </p:nvGrpSpPr>
          <p:grpSpPr>
            <a:xfrm>
              <a:off x="2488759" y="2820827"/>
              <a:ext cx="6162260" cy="3567775"/>
              <a:chOff x="1152940" y="1645113"/>
              <a:chExt cx="6162260" cy="3567775"/>
            </a:xfrm>
          </p:grpSpPr>
          <p:sp>
            <p:nvSpPr>
              <p:cNvPr id="4" name="Oval 3">
                <a:extLst>
                  <a:ext uri="{FF2B5EF4-FFF2-40B4-BE49-F238E27FC236}">
                    <a16:creationId xmlns="" xmlns:a16="http://schemas.microsoft.com/office/drawing/2014/main" id="{4F5775EA-720A-4AFB-8893-C5140DEE799D}"/>
                  </a:ext>
                </a:extLst>
              </p:cNvPr>
              <p:cNvSpPr/>
              <p:nvPr/>
            </p:nvSpPr>
            <p:spPr>
              <a:xfrm>
                <a:off x="3347499" y="2177850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="" xmlns:a16="http://schemas.microsoft.com/office/drawing/2014/main" id="{82B0B8D3-4BEE-4510-8088-AE0EBD1BC84E}"/>
                  </a:ext>
                </a:extLst>
              </p:cNvPr>
              <p:cNvSpPr/>
              <p:nvPr/>
            </p:nvSpPr>
            <p:spPr>
              <a:xfrm>
                <a:off x="5913119" y="3190058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A9750C85-D2AC-4BD4-95A9-19436AC600BD}"/>
                  </a:ext>
                </a:extLst>
              </p:cNvPr>
              <p:cNvSpPr/>
              <p:nvPr/>
            </p:nvSpPr>
            <p:spPr>
              <a:xfrm>
                <a:off x="1152940" y="1645113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id="{CEB16A8B-7E67-479C-824E-B2241C012593}"/>
                  </a:ext>
                </a:extLst>
              </p:cNvPr>
              <p:cNvSpPr/>
              <p:nvPr/>
            </p:nvSpPr>
            <p:spPr>
              <a:xfrm>
                <a:off x="1152940" y="3007178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b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id="{1169847F-BFCA-4E87-A806-B9287B0FBC46}"/>
                  </a:ext>
                </a:extLst>
              </p:cNvPr>
              <p:cNvSpPr/>
              <p:nvPr/>
            </p:nvSpPr>
            <p:spPr>
              <a:xfrm>
                <a:off x="1152940" y="4680151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c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="" xmlns:a16="http://schemas.microsoft.com/office/drawing/2014/main" id="{DE54AFD1-4D2E-4A27-96B2-482E0CF9B797}"/>
                  </a:ext>
                </a:extLst>
              </p:cNvPr>
              <p:cNvCxnSpPr>
                <a:cxnSpLocks/>
                <a:stCxn id="16" idx="3"/>
                <a:endCxn id="4" idx="2"/>
              </p:cNvCxnSpPr>
              <p:nvPr/>
            </p:nvCxnSpPr>
            <p:spPr>
              <a:xfrm>
                <a:off x="1948070" y="1911482"/>
                <a:ext cx="1399429" cy="7235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="" xmlns:a16="http://schemas.microsoft.com/office/drawing/2014/main" id="{E4E53E68-531E-4F8C-9F11-3C53EE2E19E5}"/>
                  </a:ext>
                </a:extLst>
              </p:cNvPr>
              <p:cNvCxnSpPr>
                <a:stCxn id="18" idx="3"/>
                <a:endCxn id="4" idx="2"/>
              </p:cNvCxnSpPr>
              <p:nvPr/>
            </p:nvCxnSpPr>
            <p:spPr>
              <a:xfrm flipV="1">
                <a:off x="1948070" y="2635050"/>
                <a:ext cx="1399429" cy="6384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="" xmlns:a16="http://schemas.microsoft.com/office/drawing/2014/main" id="{E22518DB-1505-4DB3-AF75-2AAB96D7F6AE}"/>
                  </a:ext>
                </a:extLst>
              </p:cNvPr>
              <p:cNvCxnSpPr>
                <a:stCxn id="20" idx="3"/>
                <a:endCxn id="14" idx="2"/>
              </p:cNvCxnSpPr>
              <p:nvPr/>
            </p:nvCxnSpPr>
            <p:spPr>
              <a:xfrm flipV="1">
                <a:off x="1948070" y="3647258"/>
                <a:ext cx="3965049" cy="12992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="" xmlns:a16="http://schemas.microsoft.com/office/drawing/2014/main" id="{AD09CE19-0AC5-4696-8400-F455A2367C6A}"/>
                  </a:ext>
                </a:extLst>
              </p:cNvPr>
              <p:cNvCxnSpPr>
                <a:cxnSpLocks/>
                <a:stCxn id="4" idx="6"/>
                <a:endCxn id="14" idx="2"/>
              </p:cNvCxnSpPr>
              <p:nvPr/>
            </p:nvCxnSpPr>
            <p:spPr>
              <a:xfrm>
                <a:off x="4261899" y="2635050"/>
                <a:ext cx="1651220" cy="10122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="" xmlns:a16="http://schemas.microsoft.com/office/drawing/2014/main" id="{46DF4DBC-6DBF-45E2-8C79-6044978C6748}"/>
                  </a:ext>
                </a:extLst>
              </p:cNvPr>
              <p:cNvCxnSpPr>
                <a:stCxn id="14" idx="6"/>
              </p:cNvCxnSpPr>
              <p:nvPr/>
            </p:nvCxnSpPr>
            <p:spPr>
              <a:xfrm>
                <a:off x="6827519" y="3647258"/>
                <a:ext cx="48768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="" xmlns:a16="http://schemas.microsoft.com/office/drawing/2014/main" id="{58A4898B-7829-43EF-9030-1C7B33200016}"/>
                  </a:ext>
                </a:extLst>
              </p:cNvPr>
              <p:cNvSpPr txBox="1"/>
              <p:nvPr/>
            </p:nvSpPr>
            <p:spPr>
              <a:xfrm>
                <a:off x="6813888" y="3180587"/>
                <a:ext cx="255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f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3B13262B-1CD1-489E-A419-28E4169C52A3}"/>
                </a:ext>
              </a:extLst>
            </p:cNvPr>
            <p:cNvSpPr txBox="1"/>
            <p:nvPr/>
          </p:nvSpPr>
          <p:spPr>
            <a:xfrm>
              <a:off x="2526470" y="2363627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053DC688-47D8-48C7-804F-CED84AD13F78}"/>
                </a:ext>
              </a:extLst>
            </p:cNvPr>
            <p:cNvSpPr txBox="1"/>
            <p:nvPr/>
          </p:nvSpPr>
          <p:spPr>
            <a:xfrm>
              <a:off x="2525003" y="3808553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133E009C-523A-4F4E-ADC7-234C29B79BDC}"/>
                </a:ext>
              </a:extLst>
            </p:cNvPr>
            <p:cNvSpPr txBox="1"/>
            <p:nvPr/>
          </p:nvSpPr>
          <p:spPr>
            <a:xfrm>
              <a:off x="2571206" y="5472603"/>
              <a:ext cx="442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-4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2F0D32F6-6BB7-4FF0-97BC-64E8DF624A28}"/>
                </a:ext>
              </a:extLst>
            </p:cNvPr>
            <p:cNvSpPr txBox="1"/>
            <p:nvPr/>
          </p:nvSpPr>
          <p:spPr>
            <a:xfrm>
              <a:off x="5837681" y="3490554"/>
              <a:ext cx="54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12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0AFC5467-074C-41EC-B1E2-CE5DC2EB65A1}"/>
                </a:ext>
              </a:extLst>
            </p:cNvPr>
            <p:cNvSpPr txBox="1"/>
            <p:nvPr/>
          </p:nvSpPr>
          <p:spPr>
            <a:xfrm>
              <a:off x="8430651" y="4369461"/>
              <a:ext cx="54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8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4EEA527-AEF3-465B-B391-D83AEB6311BE}"/>
              </a:ext>
            </a:extLst>
          </p:cNvPr>
          <p:cNvSpPr txBox="1"/>
          <p:nvPr/>
        </p:nvSpPr>
        <p:spPr>
          <a:xfrm>
            <a:off x="894492" y="1529330"/>
            <a:ext cx="1047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 backward, from the end of the computational graph, and compute the gradient for each node in the graph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DB7116C-5490-4F1B-80AC-72504152D2DC}"/>
              </a:ext>
            </a:extLst>
          </p:cNvPr>
          <p:cNvSpPr txBox="1"/>
          <p:nvPr/>
        </p:nvSpPr>
        <p:spPr>
          <a:xfrm>
            <a:off x="4098541" y="337327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FAC6115-1D04-47E0-86C5-745208E90244}"/>
              </a:ext>
            </a:extLst>
          </p:cNvPr>
          <p:cNvSpPr txBox="1"/>
          <p:nvPr/>
        </p:nvSpPr>
        <p:spPr>
          <a:xfrm>
            <a:off x="8313185" y="3244334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 = a*b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B1DD64D-7601-4E71-8C5A-D7A714B4FE08}"/>
              </a:ext>
            </a:extLst>
          </p:cNvPr>
          <p:cNvSpPr txBox="1"/>
          <p:nvPr/>
        </p:nvSpPr>
        <p:spPr>
          <a:xfrm>
            <a:off x="8422481" y="4789129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 = x +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id="{82BB2EB3-BA7F-46A9-BA39-25164710194F}"/>
                  </a:ext>
                </a:extLst>
              </p:cNvPr>
              <p:cNvSpPr txBox="1"/>
              <p:nvPr/>
            </p:nvSpPr>
            <p:spPr>
              <a:xfrm>
                <a:off x="9545858" y="2957524"/>
                <a:ext cx="741806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GB" dirty="0"/>
                  <a:t> = b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BB2EB3-BA7F-46A9-BA39-251647101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858" y="2957524"/>
                <a:ext cx="741806" cy="499560"/>
              </a:xfrm>
              <a:prstGeom prst="rect">
                <a:avLst/>
              </a:prstGeom>
              <a:blipFill>
                <a:blip r:embed="rId2"/>
                <a:stretch>
                  <a:fillRect r="-5738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F85CC13F-8EB4-4A25-8299-C1F78F4763FE}"/>
                  </a:ext>
                </a:extLst>
              </p:cNvPr>
              <p:cNvSpPr txBox="1"/>
              <p:nvPr/>
            </p:nvSpPr>
            <p:spPr>
              <a:xfrm>
                <a:off x="9545858" y="3531495"/>
                <a:ext cx="726161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GB" dirty="0"/>
                  <a:t> = a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5CC13F-8EB4-4A25-8299-C1F78F476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858" y="3531495"/>
                <a:ext cx="726161" cy="499560"/>
              </a:xfrm>
              <a:prstGeom prst="rect">
                <a:avLst/>
              </a:prstGeom>
              <a:blipFill>
                <a:blip r:embed="rId3"/>
                <a:stretch>
                  <a:fillRect r="-5882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="" xmlns:a16="http://schemas.microsoft.com/office/drawing/2014/main" id="{89140B7E-7C54-4E29-A38C-5159EC696418}"/>
                  </a:ext>
                </a:extLst>
              </p:cNvPr>
              <p:cNvSpPr txBox="1"/>
              <p:nvPr/>
            </p:nvSpPr>
            <p:spPr>
              <a:xfrm>
                <a:off x="9550474" y="4419105"/>
                <a:ext cx="732573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en-GB" dirty="0"/>
                  <a:t> = 1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9140B7E-7C54-4E29-A38C-5159EC696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474" y="4419105"/>
                <a:ext cx="732573" cy="499560"/>
              </a:xfrm>
              <a:prstGeom prst="rect">
                <a:avLst/>
              </a:prstGeom>
              <a:blipFill>
                <a:blip r:embed="rId4"/>
                <a:stretch>
                  <a:fillRect r="-5833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id="{AAB59EDC-233D-4581-A213-5A7AF5111A9A}"/>
                  </a:ext>
                </a:extLst>
              </p:cNvPr>
              <p:cNvSpPr txBox="1"/>
              <p:nvPr/>
            </p:nvSpPr>
            <p:spPr>
              <a:xfrm>
                <a:off x="9550474" y="5066462"/>
                <a:ext cx="732573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GB" dirty="0"/>
                  <a:t> = 1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AB59EDC-233D-4581-A213-5A7AF5111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474" y="5066462"/>
                <a:ext cx="732573" cy="499560"/>
              </a:xfrm>
              <a:prstGeom prst="rect">
                <a:avLst/>
              </a:prstGeom>
              <a:blipFill>
                <a:blip r:embed="rId5"/>
                <a:stretch>
                  <a:fillRect r="-5833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0F6FA729-A76A-4EE0-863D-B4789992CB91}"/>
                  </a:ext>
                </a:extLst>
              </p:cNvPr>
              <p:cNvSpPr txBox="1"/>
              <p:nvPr/>
            </p:nvSpPr>
            <p:spPr>
              <a:xfrm>
                <a:off x="8228547" y="6073127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6FA729-A76A-4EE0-863D-B4789992C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547" y="6073127"/>
                <a:ext cx="937757" cy="499560"/>
              </a:xfrm>
              <a:prstGeom prst="rect">
                <a:avLst/>
              </a:prstGeom>
              <a:blipFill>
                <a:blip r:embed="rId6"/>
                <a:stretch>
                  <a:fillRect r="-5844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="" xmlns:a16="http://schemas.microsoft.com/office/drawing/2014/main" id="{EF1A746D-979A-4BE1-AFF3-F628C2949059}"/>
                  </a:ext>
                </a:extLst>
              </p:cNvPr>
              <p:cNvSpPr txBox="1"/>
              <p:nvPr/>
            </p:nvSpPr>
            <p:spPr>
              <a:xfrm>
                <a:off x="10563356" y="6011512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F1A746D-979A-4BE1-AFF3-F628C2949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3356" y="6011512"/>
                <a:ext cx="937757" cy="499560"/>
              </a:xfrm>
              <a:prstGeom prst="rect">
                <a:avLst/>
              </a:prstGeom>
              <a:blipFill>
                <a:blip r:embed="rId7"/>
                <a:stretch>
                  <a:fillRect r="-5195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="" xmlns:a16="http://schemas.microsoft.com/office/drawing/2014/main" id="{8E61A364-9CEA-4467-8920-1C3FE7230455}"/>
                  </a:ext>
                </a:extLst>
              </p:cNvPr>
              <p:cNvSpPr txBox="1"/>
              <p:nvPr/>
            </p:nvSpPr>
            <p:spPr>
              <a:xfrm>
                <a:off x="9440059" y="6028101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61A364-9CEA-4467-8920-1C3FE7230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0059" y="6028101"/>
                <a:ext cx="937757" cy="499560"/>
              </a:xfrm>
              <a:prstGeom prst="rect">
                <a:avLst/>
              </a:prstGeom>
              <a:blipFill>
                <a:blip r:embed="rId8"/>
                <a:stretch>
                  <a:fillRect r="-5882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="" xmlns:a16="http://schemas.microsoft.com/office/drawing/2014/main" id="{7C3570DE-42DE-43B2-B539-5ACEB2410E34}"/>
                  </a:ext>
                </a:extLst>
              </p:cNvPr>
              <p:cNvSpPr txBox="1"/>
              <p:nvPr/>
            </p:nvSpPr>
            <p:spPr>
              <a:xfrm>
                <a:off x="6663770" y="4801542"/>
                <a:ext cx="732573" cy="5308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1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C3570DE-42DE-43B2-B539-5ACEB2410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770" y="4801542"/>
                <a:ext cx="732573" cy="530851"/>
              </a:xfrm>
              <a:prstGeom prst="rect">
                <a:avLst/>
              </a:prstGeom>
              <a:blipFill>
                <a:blip r:embed="rId9"/>
                <a:stretch>
                  <a:fillRect r="-6667" b="-57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816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AD60F207-453C-4393-9B6A-74AE7C6ADCED}"/>
              </a:ext>
            </a:extLst>
          </p:cNvPr>
          <p:cNvSpPr/>
          <p:nvPr/>
        </p:nvSpPr>
        <p:spPr>
          <a:xfrm>
            <a:off x="8065851" y="4266815"/>
            <a:ext cx="3163295" cy="15337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24155C7C-6A54-46A5-9E73-72F7D02764F9}"/>
              </a:ext>
            </a:extLst>
          </p:cNvPr>
          <p:cNvSpPr/>
          <p:nvPr/>
        </p:nvSpPr>
        <p:spPr>
          <a:xfrm>
            <a:off x="8071898" y="2849913"/>
            <a:ext cx="3163295" cy="126910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08728A-1694-4528-8C10-357D26FD6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326"/>
            <a:ext cx="10515600" cy="1325563"/>
          </a:xfrm>
        </p:spPr>
        <p:txBody>
          <a:bodyPr/>
          <a:lstStyle/>
          <a:p>
            <a:r>
              <a:rPr lang="en-GB" dirty="0"/>
              <a:t>Computational graphs – backward pass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E4CB327E-8905-4E21-8EAE-CE35615FB28F}"/>
              </a:ext>
            </a:extLst>
          </p:cNvPr>
          <p:cNvSpPr txBox="1"/>
          <p:nvPr/>
        </p:nvSpPr>
        <p:spPr>
          <a:xfrm>
            <a:off x="8071898" y="2158903"/>
            <a:ext cx="346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f(a, b, c) = a*b + c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9ADEF3E3-0BCE-411A-83D7-04C7BE9CF8CE}"/>
              </a:ext>
            </a:extLst>
          </p:cNvPr>
          <p:cNvGrpSpPr/>
          <p:nvPr/>
        </p:nvGrpSpPr>
        <p:grpSpPr>
          <a:xfrm>
            <a:off x="1033671" y="2264670"/>
            <a:ext cx="6486874" cy="4024975"/>
            <a:chOff x="2488759" y="2363627"/>
            <a:chExt cx="6486874" cy="4024975"/>
          </a:xfrm>
        </p:grpSpPr>
        <p:grpSp>
          <p:nvGrpSpPr>
            <p:cNvPr id="39" name="Group 38">
              <a:extLst>
                <a:ext uri="{FF2B5EF4-FFF2-40B4-BE49-F238E27FC236}">
                  <a16:creationId xmlns="" xmlns:a16="http://schemas.microsoft.com/office/drawing/2014/main" id="{CE08577C-A6F9-4FA5-9CCD-0BB119A010EF}"/>
                </a:ext>
              </a:extLst>
            </p:cNvPr>
            <p:cNvGrpSpPr/>
            <p:nvPr/>
          </p:nvGrpSpPr>
          <p:grpSpPr>
            <a:xfrm>
              <a:off x="2488759" y="2820827"/>
              <a:ext cx="6162260" cy="3567775"/>
              <a:chOff x="1152940" y="1645113"/>
              <a:chExt cx="6162260" cy="3567775"/>
            </a:xfrm>
          </p:grpSpPr>
          <p:sp>
            <p:nvSpPr>
              <p:cNvPr id="4" name="Oval 3">
                <a:extLst>
                  <a:ext uri="{FF2B5EF4-FFF2-40B4-BE49-F238E27FC236}">
                    <a16:creationId xmlns="" xmlns:a16="http://schemas.microsoft.com/office/drawing/2014/main" id="{4F5775EA-720A-4AFB-8893-C5140DEE799D}"/>
                  </a:ext>
                </a:extLst>
              </p:cNvPr>
              <p:cNvSpPr/>
              <p:nvPr/>
            </p:nvSpPr>
            <p:spPr>
              <a:xfrm>
                <a:off x="3347499" y="2177850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="" xmlns:a16="http://schemas.microsoft.com/office/drawing/2014/main" id="{82B0B8D3-4BEE-4510-8088-AE0EBD1BC84E}"/>
                  </a:ext>
                </a:extLst>
              </p:cNvPr>
              <p:cNvSpPr/>
              <p:nvPr/>
            </p:nvSpPr>
            <p:spPr>
              <a:xfrm>
                <a:off x="5913119" y="3190058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A9750C85-D2AC-4BD4-95A9-19436AC600BD}"/>
                  </a:ext>
                </a:extLst>
              </p:cNvPr>
              <p:cNvSpPr/>
              <p:nvPr/>
            </p:nvSpPr>
            <p:spPr>
              <a:xfrm>
                <a:off x="1152940" y="1645113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id="{CEB16A8B-7E67-479C-824E-B2241C012593}"/>
                  </a:ext>
                </a:extLst>
              </p:cNvPr>
              <p:cNvSpPr/>
              <p:nvPr/>
            </p:nvSpPr>
            <p:spPr>
              <a:xfrm>
                <a:off x="1152940" y="3007178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b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id="{1169847F-BFCA-4E87-A806-B9287B0FBC46}"/>
                  </a:ext>
                </a:extLst>
              </p:cNvPr>
              <p:cNvSpPr/>
              <p:nvPr/>
            </p:nvSpPr>
            <p:spPr>
              <a:xfrm>
                <a:off x="1152940" y="4680151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c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="" xmlns:a16="http://schemas.microsoft.com/office/drawing/2014/main" id="{DE54AFD1-4D2E-4A27-96B2-482E0CF9B797}"/>
                  </a:ext>
                </a:extLst>
              </p:cNvPr>
              <p:cNvCxnSpPr>
                <a:cxnSpLocks/>
                <a:stCxn id="16" idx="3"/>
                <a:endCxn id="4" idx="2"/>
              </p:cNvCxnSpPr>
              <p:nvPr/>
            </p:nvCxnSpPr>
            <p:spPr>
              <a:xfrm>
                <a:off x="1948070" y="1911482"/>
                <a:ext cx="1399429" cy="7235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="" xmlns:a16="http://schemas.microsoft.com/office/drawing/2014/main" id="{E4E53E68-531E-4F8C-9F11-3C53EE2E19E5}"/>
                  </a:ext>
                </a:extLst>
              </p:cNvPr>
              <p:cNvCxnSpPr>
                <a:stCxn id="18" idx="3"/>
                <a:endCxn id="4" idx="2"/>
              </p:cNvCxnSpPr>
              <p:nvPr/>
            </p:nvCxnSpPr>
            <p:spPr>
              <a:xfrm flipV="1">
                <a:off x="1948070" y="2635050"/>
                <a:ext cx="1399429" cy="6384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="" xmlns:a16="http://schemas.microsoft.com/office/drawing/2014/main" id="{E22518DB-1505-4DB3-AF75-2AAB96D7F6AE}"/>
                  </a:ext>
                </a:extLst>
              </p:cNvPr>
              <p:cNvCxnSpPr>
                <a:stCxn id="20" idx="3"/>
                <a:endCxn id="14" idx="2"/>
              </p:cNvCxnSpPr>
              <p:nvPr/>
            </p:nvCxnSpPr>
            <p:spPr>
              <a:xfrm flipV="1">
                <a:off x="1948070" y="3647258"/>
                <a:ext cx="3965049" cy="12992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="" xmlns:a16="http://schemas.microsoft.com/office/drawing/2014/main" id="{AD09CE19-0AC5-4696-8400-F455A2367C6A}"/>
                  </a:ext>
                </a:extLst>
              </p:cNvPr>
              <p:cNvCxnSpPr>
                <a:cxnSpLocks/>
                <a:stCxn id="4" idx="6"/>
                <a:endCxn id="14" idx="2"/>
              </p:cNvCxnSpPr>
              <p:nvPr/>
            </p:nvCxnSpPr>
            <p:spPr>
              <a:xfrm>
                <a:off x="4261899" y="2635050"/>
                <a:ext cx="1651220" cy="10122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="" xmlns:a16="http://schemas.microsoft.com/office/drawing/2014/main" id="{46DF4DBC-6DBF-45E2-8C79-6044978C6748}"/>
                  </a:ext>
                </a:extLst>
              </p:cNvPr>
              <p:cNvCxnSpPr>
                <a:stCxn id="14" idx="6"/>
              </p:cNvCxnSpPr>
              <p:nvPr/>
            </p:nvCxnSpPr>
            <p:spPr>
              <a:xfrm>
                <a:off x="6827519" y="3647258"/>
                <a:ext cx="48768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="" xmlns:a16="http://schemas.microsoft.com/office/drawing/2014/main" id="{58A4898B-7829-43EF-9030-1C7B33200016}"/>
                  </a:ext>
                </a:extLst>
              </p:cNvPr>
              <p:cNvSpPr txBox="1"/>
              <p:nvPr/>
            </p:nvSpPr>
            <p:spPr>
              <a:xfrm>
                <a:off x="6813888" y="3180587"/>
                <a:ext cx="255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f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3B13262B-1CD1-489E-A419-28E4169C52A3}"/>
                </a:ext>
              </a:extLst>
            </p:cNvPr>
            <p:cNvSpPr txBox="1"/>
            <p:nvPr/>
          </p:nvSpPr>
          <p:spPr>
            <a:xfrm>
              <a:off x="2526470" y="2363627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053DC688-47D8-48C7-804F-CED84AD13F78}"/>
                </a:ext>
              </a:extLst>
            </p:cNvPr>
            <p:cNvSpPr txBox="1"/>
            <p:nvPr/>
          </p:nvSpPr>
          <p:spPr>
            <a:xfrm>
              <a:off x="2525003" y="3808553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133E009C-523A-4F4E-ADC7-234C29B79BDC}"/>
                </a:ext>
              </a:extLst>
            </p:cNvPr>
            <p:cNvSpPr txBox="1"/>
            <p:nvPr/>
          </p:nvSpPr>
          <p:spPr>
            <a:xfrm>
              <a:off x="2571206" y="5472603"/>
              <a:ext cx="442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-4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2F0D32F6-6BB7-4FF0-97BC-64E8DF624A28}"/>
                </a:ext>
              </a:extLst>
            </p:cNvPr>
            <p:cNvSpPr txBox="1"/>
            <p:nvPr/>
          </p:nvSpPr>
          <p:spPr>
            <a:xfrm>
              <a:off x="5837681" y="3490554"/>
              <a:ext cx="54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12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0AFC5467-074C-41EC-B1E2-CE5DC2EB65A1}"/>
                </a:ext>
              </a:extLst>
            </p:cNvPr>
            <p:cNvSpPr txBox="1"/>
            <p:nvPr/>
          </p:nvSpPr>
          <p:spPr>
            <a:xfrm>
              <a:off x="8430651" y="4369461"/>
              <a:ext cx="54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8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4EEA527-AEF3-465B-B391-D83AEB6311BE}"/>
              </a:ext>
            </a:extLst>
          </p:cNvPr>
          <p:cNvSpPr txBox="1"/>
          <p:nvPr/>
        </p:nvSpPr>
        <p:spPr>
          <a:xfrm>
            <a:off x="894492" y="1529330"/>
            <a:ext cx="1047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 backward, from the end of the computational graph, and compute the gradient for each node in the graph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DB7116C-5490-4F1B-80AC-72504152D2DC}"/>
              </a:ext>
            </a:extLst>
          </p:cNvPr>
          <p:cNvSpPr txBox="1"/>
          <p:nvPr/>
        </p:nvSpPr>
        <p:spPr>
          <a:xfrm>
            <a:off x="4098541" y="337327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FAC6115-1D04-47E0-86C5-745208E90244}"/>
              </a:ext>
            </a:extLst>
          </p:cNvPr>
          <p:cNvSpPr txBox="1"/>
          <p:nvPr/>
        </p:nvSpPr>
        <p:spPr>
          <a:xfrm>
            <a:off x="8313185" y="3244334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 = a*b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B1DD64D-7601-4E71-8C5A-D7A714B4FE08}"/>
              </a:ext>
            </a:extLst>
          </p:cNvPr>
          <p:cNvSpPr txBox="1"/>
          <p:nvPr/>
        </p:nvSpPr>
        <p:spPr>
          <a:xfrm>
            <a:off x="8422481" y="4789129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 = x +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id="{82BB2EB3-BA7F-46A9-BA39-25164710194F}"/>
                  </a:ext>
                </a:extLst>
              </p:cNvPr>
              <p:cNvSpPr txBox="1"/>
              <p:nvPr/>
            </p:nvSpPr>
            <p:spPr>
              <a:xfrm>
                <a:off x="9545858" y="2957524"/>
                <a:ext cx="741806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GB" dirty="0"/>
                  <a:t> = b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BB2EB3-BA7F-46A9-BA39-251647101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858" y="2957524"/>
                <a:ext cx="741806" cy="499560"/>
              </a:xfrm>
              <a:prstGeom prst="rect">
                <a:avLst/>
              </a:prstGeom>
              <a:blipFill>
                <a:blip r:embed="rId2"/>
                <a:stretch>
                  <a:fillRect r="-5738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F85CC13F-8EB4-4A25-8299-C1F78F4763FE}"/>
                  </a:ext>
                </a:extLst>
              </p:cNvPr>
              <p:cNvSpPr txBox="1"/>
              <p:nvPr/>
            </p:nvSpPr>
            <p:spPr>
              <a:xfrm>
                <a:off x="9545858" y="3531495"/>
                <a:ext cx="726161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GB" dirty="0"/>
                  <a:t> = a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5CC13F-8EB4-4A25-8299-C1F78F476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858" y="3531495"/>
                <a:ext cx="726161" cy="499560"/>
              </a:xfrm>
              <a:prstGeom prst="rect">
                <a:avLst/>
              </a:prstGeom>
              <a:blipFill>
                <a:blip r:embed="rId3"/>
                <a:stretch>
                  <a:fillRect r="-5882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="" xmlns:a16="http://schemas.microsoft.com/office/drawing/2014/main" id="{89140B7E-7C54-4E29-A38C-5159EC696418}"/>
                  </a:ext>
                </a:extLst>
              </p:cNvPr>
              <p:cNvSpPr txBox="1"/>
              <p:nvPr/>
            </p:nvSpPr>
            <p:spPr>
              <a:xfrm>
                <a:off x="9550474" y="4419105"/>
                <a:ext cx="732573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en-GB" dirty="0"/>
                  <a:t> = 1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9140B7E-7C54-4E29-A38C-5159EC696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474" y="4419105"/>
                <a:ext cx="732573" cy="499560"/>
              </a:xfrm>
              <a:prstGeom prst="rect">
                <a:avLst/>
              </a:prstGeom>
              <a:blipFill>
                <a:blip r:embed="rId4"/>
                <a:stretch>
                  <a:fillRect r="-5833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id="{AAB59EDC-233D-4581-A213-5A7AF5111A9A}"/>
                  </a:ext>
                </a:extLst>
              </p:cNvPr>
              <p:cNvSpPr txBox="1"/>
              <p:nvPr/>
            </p:nvSpPr>
            <p:spPr>
              <a:xfrm>
                <a:off x="9550474" y="5066462"/>
                <a:ext cx="732573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GB" dirty="0"/>
                  <a:t> = 1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AB59EDC-233D-4581-A213-5A7AF5111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474" y="5066462"/>
                <a:ext cx="732573" cy="499560"/>
              </a:xfrm>
              <a:prstGeom prst="rect">
                <a:avLst/>
              </a:prstGeom>
              <a:blipFill>
                <a:blip r:embed="rId5"/>
                <a:stretch>
                  <a:fillRect r="-5833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0F6FA729-A76A-4EE0-863D-B4789992CB91}"/>
                  </a:ext>
                </a:extLst>
              </p:cNvPr>
              <p:cNvSpPr txBox="1"/>
              <p:nvPr/>
            </p:nvSpPr>
            <p:spPr>
              <a:xfrm>
                <a:off x="8228547" y="6073127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6FA729-A76A-4EE0-863D-B4789992C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547" y="6073127"/>
                <a:ext cx="937757" cy="499560"/>
              </a:xfrm>
              <a:prstGeom prst="rect">
                <a:avLst/>
              </a:prstGeom>
              <a:blipFill>
                <a:blip r:embed="rId6"/>
                <a:stretch>
                  <a:fillRect r="-5844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="" xmlns:a16="http://schemas.microsoft.com/office/drawing/2014/main" id="{EF1A746D-979A-4BE1-AFF3-F628C2949059}"/>
                  </a:ext>
                </a:extLst>
              </p:cNvPr>
              <p:cNvSpPr txBox="1"/>
              <p:nvPr/>
            </p:nvSpPr>
            <p:spPr>
              <a:xfrm>
                <a:off x="10563356" y="6011512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F1A746D-979A-4BE1-AFF3-F628C2949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3356" y="6011512"/>
                <a:ext cx="937757" cy="499560"/>
              </a:xfrm>
              <a:prstGeom prst="rect">
                <a:avLst/>
              </a:prstGeom>
              <a:blipFill>
                <a:blip r:embed="rId7"/>
                <a:stretch>
                  <a:fillRect r="-5195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="" xmlns:a16="http://schemas.microsoft.com/office/drawing/2014/main" id="{8E61A364-9CEA-4467-8920-1C3FE7230455}"/>
                  </a:ext>
                </a:extLst>
              </p:cNvPr>
              <p:cNvSpPr txBox="1"/>
              <p:nvPr/>
            </p:nvSpPr>
            <p:spPr>
              <a:xfrm>
                <a:off x="9440059" y="6028101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61A364-9CEA-4467-8920-1C3FE7230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0059" y="6028101"/>
                <a:ext cx="937757" cy="499560"/>
              </a:xfrm>
              <a:prstGeom prst="rect">
                <a:avLst/>
              </a:prstGeom>
              <a:blipFill>
                <a:blip r:embed="rId8"/>
                <a:stretch>
                  <a:fillRect r="-5882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7C3570DE-42DE-43B2-B539-5ACEB2410E34}"/>
              </a:ext>
            </a:extLst>
          </p:cNvPr>
          <p:cNvSpPr txBox="1"/>
          <p:nvPr/>
        </p:nvSpPr>
        <p:spPr>
          <a:xfrm>
            <a:off x="6779007" y="47708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="" xmlns:a16="http://schemas.microsoft.com/office/drawing/2014/main" id="{2E097E21-9E38-48BA-A73E-84AAFAAAC3F9}"/>
                  </a:ext>
                </a:extLst>
              </p:cNvPr>
              <p:cNvSpPr txBox="1"/>
              <p:nvPr/>
            </p:nvSpPr>
            <p:spPr>
              <a:xfrm>
                <a:off x="1926204" y="6131562"/>
                <a:ext cx="811240" cy="499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</a:t>
                </a:r>
                <a:endParaRPr lang="en-GB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E097E21-9E38-48BA-A73E-84AAFAAAC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6204" y="6131562"/>
                <a:ext cx="811240" cy="499560"/>
              </a:xfrm>
              <a:prstGeom prst="rect">
                <a:avLst/>
              </a:prstGeom>
              <a:blipFill>
                <a:blip r:embed="rId9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957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AD60F207-453C-4393-9B6A-74AE7C6ADCED}"/>
              </a:ext>
            </a:extLst>
          </p:cNvPr>
          <p:cNvSpPr/>
          <p:nvPr/>
        </p:nvSpPr>
        <p:spPr>
          <a:xfrm>
            <a:off x="8065851" y="4266815"/>
            <a:ext cx="3163295" cy="15337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24155C7C-6A54-46A5-9E73-72F7D02764F9}"/>
              </a:ext>
            </a:extLst>
          </p:cNvPr>
          <p:cNvSpPr/>
          <p:nvPr/>
        </p:nvSpPr>
        <p:spPr>
          <a:xfrm>
            <a:off x="8071898" y="2849913"/>
            <a:ext cx="3163295" cy="126910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08728A-1694-4528-8C10-357D26FD6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326"/>
            <a:ext cx="10515600" cy="1325563"/>
          </a:xfrm>
        </p:spPr>
        <p:txBody>
          <a:bodyPr/>
          <a:lstStyle/>
          <a:p>
            <a:r>
              <a:rPr lang="en-GB" dirty="0"/>
              <a:t>Computational graphs – backward pass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E4CB327E-8905-4E21-8EAE-CE35615FB28F}"/>
              </a:ext>
            </a:extLst>
          </p:cNvPr>
          <p:cNvSpPr txBox="1"/>
          <p:nvPr/>
        </p:nvSpPr>
        <p:spPr>
          <a:xfrm>
            <a:off x="8071898" y="2158903"/>
            <a:ext cx="346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f(a, b, c) = a*b + c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9ADEF3E3-0BCE-411A-83D7-04C7BE9CF8CE}"/>
              </a:ext>
            </a:extLst>
          </p:cNvPr>
          <p:cNvGrpSpPr/>
          <p:nvPr/>
        </p:nvGrpSpPr>
        <p:grpSpPr>
          <a:xfrm>
            <a:off x="1033671" y="2264670"/>
            <a:ext cx="6486874" cy="4024975"/>
            <a:chOff x="2488759" y="2363627"/>
            <a:chExt cx="6486874" cy="4024975"/>
          </a:xfrm>
        </p:grpSpPr>
        <p:grpSp>
          <p:nvGrpSpPr>
            <p:cNvPr id="39" name="Group 38">
              <a:extLst>
                <a:ext uri="{FF2B5EF4-FFF2-40B4-BE49-F238E27FC236}">
                  <a16:creationId xmlns="" xmlns:a16="http://schemas.microsoft.com/office/drawing/2014/main" id="{CE08577C-A6F9-4FA5-9CCD-0BB119A010EF}"/>
                </a:ext>
              </a:extLst>
            </p:cNvPr>
            <p:cNvGrpSpPr/>
            <p:nvPr/>
          </p:nvGrpSpPr>
          <p:grpSpPr>
            <a:xfrm>
              <a:off x="2488759" y="2820827"/>
              <a:ext cx="6162260" cy="3567775"/>
              <a:chOff x="1152940" y="1645113"/>
              <a:chExt cx="6162260" cy="3567775"/>
            </a:xfrm>
          </p:grpSpPr>
          <p:sp>
            <p:nvSpPr>
              <p:cNvPr id="4" name="Oval 3">
                <a:extLst>
                  <a:ext uri="{FF2B5EF4-FFF2-40B4-BE49-F238E27FC236}">
                    <a16:creationId xmlns="" xmlns:a16="http://schemas.microsoft.com/office/drawing/2014/main" id="{4F5775EA-720A-4AFB-8893-C5140DEE799D}"/>
                  </a:ext>
                </a:extLst>
              </p:cNvPr>
              <p:cNvSpPr/>
              <p:nvPr/>
            </p:nvSpPr>
            <p:spPr>
              <a:xfrm>
                <a:off x="3347499" y="2177850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="" xmlns:a16="http://schemas.microsoft.com/office/drawing/2014/main" id="{82B0B8D3-4BEE-4510-8088-AE0EBD1BC84E}"/>
                  </a:ext>
                </a:extLst>
              </p:cNvPr>
              <p:cNvSpPr/>
              <p:nvPr/>
            </p:nvSpPr>
            <p:spPr>
              <a:xfrm>
                <a:off x="5913119" y="3190058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A9750C85-D2AC-4BD4-95A9-19436AC600BD}"/>
                  </a:ext>
                </a:extLst>
              </p:cNvPr>
              <p:cNvSpPr/>
              <p:nvPr/>
            </p:nvSpPr>
            <p:spPr>
              <a:xfrm>
                <a:off x="1152940" y="1645113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id="{CEB16A8B-7E67-479C-824E-B2241C012593}"/>
                  </a:ext>
                </a:extLst>
              </p:cNvPr>
              <p:cNvSpPr/>
              <p:nvPr/>
            </p:nvSpPr>
            <p:spPr>
              <a:xfrm>
                <a:off x="1152940" y="3007178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b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id="{1169847F-BFCA-4E87-A806-B9287B0FBC46}"/>
                  </a:ext>
                </a:extLst>
              </p:cNvPr>
              <p:cNvSpPr/>
              <p:nvPr/>
            </p:nvSpPr>
            <p:spPr>
              <a:xfrm>
                <a:off x="1152940" y="4680151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c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="" xmlns:a16="http://schemas.microsoft.com/office/drawing/2014/main" id="{DE54AFD1-4D2E-4A27-96B2-482E0CF9B797}"/>
                  </a:ext>
                </a:extLst>
              </p:cNvPr>
              <p:cNvCxnSpPr>
                <a:cxnSpLocks/>
                <a:stCxn id="16" idx="3"/>
                <a:endCxn id="4" idx="2"/>
              </p:cNvCxnSpPr>
              <p:nvPr/>
            </p:nvCxnSpPr>
            <p:spPr>
              <a:xfrm>
                <a:off x="1948070" y="1911482"/>
                <a:ext cx="1399429" cy="7235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="" xmlns:a16="http://schemas.microsoft.com/office/drawing/2014/main" id="{E4E53E68-531E-4F8C-9F11-3C53EE2E19E5}"/>
                  </a:ext>
                </a:extLst>
              </p:cNvPr>
              <p:cNvCxnSpPr>
                <a:stCxn id="18" idx="3"/>
                <a:endCxn id="4" idx="2"/>
              </p:cNvCxnSpPr>
              <p:nvPr/>
            </p:nvCxnSpPr>
            <p:spPr>
              <a:xfrm flipV="1">
                <a:off x="1948070" y="2635050"/>
                <a:ext cx="1399429" cy="6384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="" xmlns:a16="http://schemas.microsoft.com/office/drawing/2014/main" id="{E22518DB-1505-4DB3-AF75-2AAB96D7F6AE}"/>
                  </a:ext>
                </a:extLst>
              </p:cNvPr>
              <p:cNvCxnSpPr>
                <a:stCxn id="20" idx="3"/>
                <a:endCxn id="14" idx="2"/>
              </p:cNvCxnSpPr>
              <p:nvPr/>
            </p:nvCxnSpPr>
            <p:spPr>
              <a:xfrm flipV="1">
                <a:off x="1948070" y="3647258"/>
                <a:ext cx="3965049" cy="12992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="" xmlns:a16="http://schemas.microsoft.com/office/drawing/2014/main" id="{AD09CE19-0AC5-4696-8400-F455A2367C6A}"/>
                  </a:ext>
                </a:extLst>
              </p:cNvPr>
              <p:cNvCxnSpPr>
                <a:cxnSpLocks/>
                <a:stCxn id="4" idx="6"/>
                <a:endCxn id="14" idx="2"/>
              </p:cNvCxnSpPr>
              <p:nvPr/>
            </p:nvCxnSpPr>
            <p:spPr>
              <a:xfrm>
                <a:off x="4261899" y="2635050"/>
                <a:ext cx="1651220" cy="10122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="" xmlns:a16="http://schemas.microsoft.com/office/drawing/2014/main" id="{46DF4DBC-6DBF-45E2-8C79-6044978C6748}"/>
                  </a:ext>
                </a:extLst>
              </p:cNvPr>
              <p:cNvCxnSpPr>
                <a:stCxn id="14" idx="6"/>
              </p:cNvCxnSpPr>
              <p:nvPr/>
            </p:nvCxnSpPr>
            <p:spPr>
              <a:xfrm>
                <a:off x="6827519" y="3647258"/>
                <a:ext cx="48768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="" xmlns:a16="http://schemas.microsoft.com/office/drawing/2014/main" id="{58A4898B-7829-43EF-9030-1C7B33200016}"/>
                  </a:ext>
                </a:extLst>
              </p:cNvPr>
              <p:cNvSpPr txBox="1"/>
              <p:nvPr/>
            </p:nvSpPr>
            <p:spPr>
              <a:xfrm>
                <a:off x="6813888" y="3180587"/>
                <a:ext cx="255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f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3B13262B-1CD1-489E-A419-28E4169C52A3}"/>
                </a:ext>
              </a:extLst>
            </p:cNvPr>
            <p:cNvSpPr txBox="1"/>
            <p:nvPr/>
          </p:nvSpPr>
          <p:spPr>
            <a:xfrm>
              <a:off x="2526470" y="2363627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053DC688-47D8-48C7-804F-CED84AD13F78}"/>
                </a:ext>
              </a:extLst>
            </p:cNvPr>
            <p:cNvSpPr txBox="1"/>
            <p:nvPr/>
          </p:nvSpPr>
          <p:spPr>
            <a:xfrm>
              <a:off x="2525003" y="3808553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133E009C-523A-4F4E-ADC7-234C29B79BDC}"/>
                </a:ext>
              </a:extLst>
            </p:cNvPr>
            <p:cNvSpPr txBox="1"/>
            <p:nvPr/>
          </p:nvSpPr>
          <p:spPr>
            <a:xfrm>
              <a:off x="2571206" y="5472603"/>
              <a:ext cx="442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-4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2F0D32F6-6BB7-4FF0-97BC-64E8DF624A28}"/>
                </a:ext>
              </a:extLst>
            </p:cNvPr>
            <p:cNvSpPr txBox="1"/>
            <p:nvPr/>
          </p:nvSpPr>
          <p:spPr>
            <a:xfrm>
              <a:off x="5837681" y="3490554"/>
              <a:ext cx="54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12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0AFC5467-074C-41EC-B1E2-CE5DC2EB65A1}"/>
                </a:ext>
              </a:extLst>
            </p:cNvPr>
            <p:cNvSpPr txBox="1"/>
            <p:nvPr/>
          </p:nvSpPr>
          <p:spPr>
            <a:xfrm>
              <a:off x="8430651" y="4369461"/>
              <a:ext cx="54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8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4EEA527-AEF3-465B-B391-D83AEB6311BE}"/>
              </a:ext>
            </a:extLst>
          </p:cNvPr>
          <p:cNvSpPr txBox="1"/>
          <p:nvPr/>
        </p:nvSpPr>
        <p:spPr>
          <a:xfrm>
            <a:off x="894492" y="1529330"/>
            <a:ext cx="1047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 backward, from the end of the computational graph, and compute the gradient for each node in the graph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DB7116C-5490-4F1B-80AC-72504152D2DC}"/>
              </a:ext>
            </a:extLst>
          </p:cNvPr>
          <p:cNvSpPr txBox="1"/>
          <p:nvPr/>
        </p:nvSpPr>
        <p:spPr>
          <a:xfrm>
            <a:off x="4098541" y="337327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FAC6115-1D04-47E0-86C5-745208E90244}"/>
              </a:ext>
            </a:extLst>
          </p:cNvPr>
          <p:cNvSpPr txBox="1"/>
          <p:nvPr/>
        </p:nvSpPr>
        <p:spPr>
          <a:xfrm>
            <a:off x="8313185" y="3244334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 = a*b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B1DD64D-7601-4E71-8C5A-D7A714B4FE08}"/>
              </a:ext>
            </a:extLst>
          </p:cNvPr>
          <p:cNvSpPr txBox="1"/>
          <p:nvPr/>
        </p:nvSpPr>
        <p:spPr>
          <a:xfrm>
            <a:off x="8422481" y="4789129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 = x +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id="{82BB2EB3-BA7F-46A9-BA39-25164710194F}"/>
                  </a:ext>
                </a:extLst>
              </p:cNvPr>
              <p:cNvSpPr txBox="1"/>
              <p:nvPr/>
            </p:nvSpPr>
            <p:spPr>
              <a:xfrm>
                <a:off x="9545858" y="2957524"/>
                <a:ext cx="741806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GB" dirty="0"/>
                  <a:t> = b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BB2EB3-BA7F-46A9-BA39-251647101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858" y="2957524"/>
                <a:ext cx="741806" cy="499560"/>
              </a:xfrm>
              <a:prstGeom prst="rect">
                <a:avLst/>
              </a:prstGeom>
              <a:blipFill>
                <a:blip r:embed="rId2"/>
                <a:stretch>
                  <a:fillRect r="-5738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F85CC13F-8EB4-4A25-8299-C1F78F4763FE}"/>
                  </a:ext>
                </a:extLst>
              </p:cNvPr>
              <p:cNvSpPr txBox="1"/>
              <p:nvPr/>
            </p:nvSpPr>
            <p:spPr>
              <a:xfrm>
                <a:off x="9545858" y="3531495"/>
                <a:ext cx="726161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GB" dirty="0"/>
                  <a:t> = a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5CC13F-8EB4-4A25-8299-C1F78F476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858" y="3531495"/>
                <a:ext cx="726161" cy="499560"/>
              </a:xfrm>
              <a:prstGeom prst="rect">
                <a:avLst/>
              </a:prstGeom>
              <a:blipFill>
                <a:blip r:embed="rId3"/>
                <a:stretch>
                  <a:fillRect r="-5882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="" xmlns:a16="http://schemas.microsoft.com/office/drawing/2014/main" id="{89140B7E-7C54-4E29-A38C-5159EC696418}"/>
                  </a:ext>
                </a:extLst>
              </p:cNvPr>
              <p:cNvSpPr txBox="1"/>
              <p:nvPr/>
            </p:nvSpPr>
            <p:spPr>
              <a:xfrm>
                <a:off x="9550474" y="4419105"/>
                <a:ext cx="732573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en-GB" dirty="0"/>
                  <a:t> = 1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9140B7E-7C54-4E29-A38C-5159EC696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474" y="4419105"/>
                <a:ext cx="732573" cy="499560"/>
              </a:xfrm>
              <a:prstGeom prst="rect">
                <a:avLst/>
              </a:prstGeom>
              <a:blipFill>
                <a:blip r:embed="rId4"/>
                <a:stretch>
                  <a:fillRect r="-5833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id="{AAB59EDC-233D-4581-A213-5A7AF5111A9A}"/>
                  </a:ext>
                </a:extLst>
              </p:cNvPr>
              <p:cNvSpPr txBox="1"/>
              <p:nvPr/>
            </p:nvSpPr>
            <p:spPr>
              <a:xfrm>
                <a:off x="9550474" y="5066462"/>
                <a:ext cx="732573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GB" dirty="0"/>
                  <a:t> = 1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AB59EDC-233D-4581-A213-5A7AF5111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474" y="5066462"/>
                <a:ext cx="732573" cy="499560"/>
              </a:xfrm>
              <a:prstGeom prst="rect">
                <a:avLst/>
              </a:prstGeom>
              <a:blipFill>
                <a:blip r:embed="rId5"/>
                <a:stretch>
                  <a:fillRect r="-5833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0F6FA729-A76A-4EE0-863D-B4789992CB91}"/>
                  </a:ext>
                </a:extLst>
              </p:cNvPr>
              <p:cNvSpPr txBox="1"/>
              <p:nvPr/>
            </p:nvSpPr>
            <p:spPr>
              <a:xfrm>
                <a:off x="8228547" y="6073127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6FA729-A76A-4EE0-863D-B4789992C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547" y="6073127"/>
                <a:ext cx="937757" cy="499560"/>
              </a:xfrm>
              <a:prstGeom prst="rect">
                <a:avLst/>
              </a:prstGeom>
              <a:blipFill>
                <a:blip r:embed="rId6"/>
                <a:stretch>
                  <a:fillRect r="-5844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="" xmlns:a16="http://schemas.microsoft.com/office/drawing/2014/main" id="{EF1A746D-979A-4BE1-AFF3-F628C2949059}"/>
                  </a:ext>
                </a:extLst>
              </p:cNvPr>
              <p:cNvSpPr txBox="1"/>
              <p:nvPr/>
            </p:nvSpPr>
            <p:spPr>
              <a:xfrm>
                <a:off x="10563356" y="6011512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F1A746D-979A-4BE1-AFF3-F628C2949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3356" y="6011512"/>
                <a:ext cx="937757" cy="499560"/>
              </a:xfrm>
              <a:prstGeom prst="rect">
                <a:avLst/>
              </a:prstGeom>
              <a:blipFill>
                <a:blip r:embed="rId7"/>
                <a:stretch>
                  <a:fillRect r="-5195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="" xmlns:a16="http://schemas.microsoft.com/office/drawing/2014/main" id="{8E61A364-9CEA-4467-8920-1C3FE7230455}"/>
                  </a:ext>
                </a:extLst>
              </p:cNvPr>
              <p:cNvSpPr txBox="1"/>
              <p:nvPr/>
            </p:nvSpPr>
            <p:spPr>
              <a:xfrm>
                <a:off x="9440059" y="6028101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61A364-9CEA-4467-8920-1C3FE7230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0059" y="6028101"/>
                <a:ext cx="937757" cy="499560"/>
              </a:xfrm>
              <a:prstGeom prst="rect">
                <a:avLst/>
              </a:prstGeom>
              <a:blipFill>
                <a:blip r:embed="rId8"/>
                <a:stretch>
                  <a:fillRect r="-5882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7C3570DE-42DE-43B2-B539-5ACEB2410E34}"/>
              </a:ext>
            </a:extLst>
          </p:cNvPr>
          <p:cNvSpPr txBox="1"/>
          <p:nvPr/>
        </p:nvSpPr>
        <p:spPr>
          <a:xfrm>
            <a:off x="6779007" y="47708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="" xmlns:a16="http://schemas.microsoft.com/office/drawing/2014/main" id="{2E097E21-9E38-48BA-A73E-84AAFAAAC3F9}"/>
                  </a:ext>
                </a:extLst>
              </p:cNvPr>
              <p:cNvSpPr txBox="1"/>
              <p:nvPr/>
            </p:nvSpPr>
            <p:spPr>
              <a:xfrm>
                <a:off x="1926203" y="6131562"/>
                <a:ext cx="1039633" cy="499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GB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=???</a:t>
                </a:r>
                <a:endParaRPr lang="en-GB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E097E21-9E38-48BA-A73E-84AAFAAAC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6203" y="6131562"/>
                <a:ext cx="1039633" cy="499560"/>
              </a:xfrm>
              <a:prstGeom prst="rect">
                <a:avLst/>
              </a:prstGeom>
              <a:blipFill>
                <a:blip r:embed="rId9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956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AD60F207-453C-4393-9B6A-74AE7C6ADCED}"/>
              </a:ext>
            </a:extLst>
          </p:cNvPr>
          <p:cNvSpPr/>
          <p:nvPr/>
        </p:nvSpPr>
        <p:spPr>
          <a:xfrm>
            <a:off x="8065851" y="4266815"/>
            <a:ext cx="3163295" cy="15337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24155C7C-6A54-46A5-9E73-72F7D02764F9}"/>
              </a:ext>
            </a:extLst>
          </p:cNvPr>
          <p:cNvSpPr/>
          <p:nvPr/>
        </p:nvSpPr>
        <p:spPr>
          <a:xfrm>
            <a:off x="8071898" y="2849913"/>
            <a:ext cx="3163295" cy="126910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08728A-1694-4528-8C10-357D26FD6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326"/>
            <a:ext cx="10515600" cy="1325563"/>
          </a:xfrm>
        </p:spPr>
        <p:txBody>
          <a:bodyPr/>
          <a:lstStyle/>
          <a:p>
            <a:r>
              <a:rPr lang="en-GB" dirty="0"/>
              <a:t>Computational graphs – backward pass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E4CB327E-8905-4E21-8EAE-CE35615FB28F}"/>
              </a:ext>
            </a:extLst>
          </p:cNvPr>
          <p:cNvSpPr txBox="1"/>
          <p:nvPr/>
        </p:nvSpPr>
        <p:spPr>
          <a:xfrm>
            <a:off x="8071898" y="2158903"/>
            <a:ext cx="346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f(a, b, c) = a*b + c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9ADEF3E3-0BCE-411A-83D7-04C7BE9CF8CE}"/>
              </a:ext>
            </a:extLst>
          </p:cNvPr>
          <p:cNvGrpSpPr/>
          <p:nvPr/>
        </p:nvGrpSpPr>
        <p:grpSpPr>
          <a:xfrm>
            <a:off x="1033671" y="2264670"/>
            <a:ext cx="6486874" cy="4024975"/>
            <a:chOff x="2488759" y="2363627"/>
            <a:chExt cx="6486874" cy="4024975"/>
          </a:xfrm>
        </p:grpSpPr>
        <p:grpSp>
          <p:nvGrpSpPr>
            <p:cNvPr id="39" name="Group 38">
              <a:extLst>
                <a:ext uri="{FF2B5EF4-FFF2-40B4-BE49-F238E27FC236}">
                  <a16:creationId xmlns="" xmlns:a16="http://schemas.microsoft.com/office/drawing/2014/main" id="{CE08577C-A6F9-4FA5-9CCD-0BB119A010EF}"/>
                </a:ext>
              </a:extLst>
            </p:cNvPr>
            <p:cNvGrpSpPr/>
            <p:nvPr/>
          </p:nvGrpSpPr>
          <p:grpSpPr>
            <a:xfrm>
              <a:off x="2488759" y="2820827"/>
              <a:ext cx="6162260" cy="3567775"/>
              <a:chOff x="1152940" y="1645113"/>
              <a:chExt cx="6162260" cy="3567775"/>
            </a:xfrm>
          </p:grpSpPr>
          <p:sp>
            <p:nvSpPr>
              <p:cNvPr id="4" name="Oval 3">
                <a:extLst>
                  <a:ext uri="{FF2B5EF4-FFF2-40B4-BE49-F238E27FC236}">
                    <a16:creationId xmlns="" xmlns:a16="http://schemas.microsoft.com/office/drawing/2014/main" id="{4F5775EA-720A-4AFB-8893-C5140DEE799D}"/>
                  </a:ext>
                </a:extLst>
              </p:cNvPr>
              <p:cNvSpPr/>
              <p:nvPr/>
            </p:nvSpPr>
            <p:spPr>
              <a:xfrm>
                <a:off x="3347499" y="2177850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="" xmlns:a16="http://schemas.microsoft.com/office/drawing/2014/main" id="{82B0B8D3-4BEE-4510-8088-AE0EBD1BC84E}"/>
                  </a:ext>
                </a:extLst>
              </p:cNvPr>
              <p:cNvSpPr/>
              <p:nvPr/>
            </p:nvSpPr>
            <p:spPr>
              <a:xfrm>
                <a:off x="5913119" y="3190058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A9750C85-D2AC-4BD4-95A9-19436AC600BD}"/>
                  </a:ext>
                </a:extLst>
              </p:cNvPr>
              <p:cNvSpPr/>
              <p:nvPr/>
            </p:nvSpPr>
            <p:spPr>
              <a:xfrm>
                <a:off x="1152940" y="1645113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id="{CEB16A8B-7E67-479C-824E-B2241C012593}"/>
                  </a:ext>
                </a:extLst>
              </p:cNvPr>
              <p:cNvSpPr/>
              <p:nvPr/>
            </p:nvSpPr>
            <p:spPr>
              <a:xfrm>
                <a:off x="1152940" y="3007178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b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id="{1169847F-BFCA-4E87-A806-B9287B0FBC46}"/>
                  </a:ext>
                </a:extLst>
              </p:cNvPr>
              <p:cNvSpPr/>
              <p:nvPr/>
            </p:nvSpPr>
            <p:spPr>
              <a:xfrm>
                <a:off x="1152940" y="4680151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c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="" xmlns:a16="http://schemas.microsoft.com/office/drawing/2014/main" id="{DE54AFD1-4D2E-4A27-96B2-482E0CF9B797}"/>
                  </a:ext>
                </a:extLst>
              </p:cNvPr>
              <p:cNvCxnSpPr>
                <a:cxnSpLocks/>
                <a:stCxn id="16" idx="3"/>
                <a:endCxn id="4" idx="2"/>
              </p:cNvCxnSpPr>
              <p:nvPr/>
            </p:nvCxnSpPr>
            <p:spPr>
              <a:xfrm>
                <a:off x="1948070" y="1911482"/>
                <a:ext cx="1399429" cy="7235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="" xmlns:a16="http://schemas.microsoft.com/office/drawing/2014/main" id="{E4E53E68-531E-4F8C-9F11-3C53EE2E19E5}"/>
                  </a:ext>
                </a:extLst>
              </p:cNvPr>
              <p:cNvCxnSpPr>
                <a:stCxn id="18" idx="3"/>
                <a:endCxn id="4" idx="2"/>
              </p:cNvCxnSpPr>
              <p:nvPr/>
            </p:nvCxnSpPr>
            <p:spPr>
              <a:xfrm flipV="1">
                <a:off x="1948070" y="2635050"/>
                <a:ext cx="1399429" cy="6384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="" xmlns:a16="http://schemas.microsoft.com/office/drawing/2014/main" id="{E22518DB-1505-4DB3-AF75-2AAB96D7F6AE}"/>
                  </a:ext>
                </a:extLst>
              </p:cNvPr>
              <p:cNvCxnSpPr>
                <a:stCxn id="20" idx="3"/>
                <a:endCxn id="14" idx="2"/>
              </p:cNvCxnSpPr>
              <p:nvPr/>
            </p:nvCxnSpPr>
            <p:spPr>
              <a:xfrm flipV="1">
                <a:off x="1948070" y="3647258"/>
                <a:ext cx="3965049" cy="12992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="" xmlns:a16="http://schemas.microsoft.com/office/drawing/2014/main" id="{AD09CE19-0AC5-4696-8400-F455A2367C6A}"/>
                  </a:ext>
                </a:extLst>
              </p:cNvPr>
              <p:cNvCxnSpPr>
                <a:cxnSpLocks/>
                <a:stCxn id="4" idx="6"/>
                <a:endCxn id="14" idx="2"/>
              </p:cNvCxnSpPr>
              <p:nvPr/>
            </p:nvCxnSpPr>
            <p:spPr>
              <a:xfrm>
                <a:off x="4261899" y="2635050"/>
                <a:ext cx="1651220" cy="10122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="" xmlns:a16="http://schemas.microsoft.com/office/drawing/2014/main" id="{46DF4DBC-6DBF-45E2-8C79-6044978C6748}"/>
                  </a:ext>
                </a:extLst>
              </p:cNvPr>
              <p:cNvCxnSpPr>
                <a:stCxn id="14" idx="6"/>
              </p:cNvCxnSpPr>
              <p:nvPr/>
            </p:nvCxnSpPr>
            <p:spPr>
              <a:xfrm>
                <a:off x="6827519" y="3647258"/>
                <a:ext cx="48768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="" xmlns:a16="http://schemas.microsoft.com/office/drawing/2014/main" id="{58A4898B-7829-43EF-9030-1C7B33200016}"/>
                  </a:ext>
                </a:extLst>
              </p:cNvPr>
              <p:cNvSpPr txBox="1"/>
              <p:nvPr/>
            </p:nvSpPr>
            <p:spPr>
              <a:xfrm>
                <a:off x="6813888" y="3180587"/>
                <a:ext cx="255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f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3B13262B-1CD1-489E-A419-28E4169C52A3}"/>
                </a:ext>
              </a:extLst>
            </p:cNvPr>
            <p:cNvSpPr txBox="1"/>
            <p:nvPr/>
          </p:nvSpPr>
          <p:spPr>
            <a:xfrm>
              <a:off x="2526470" y="2363627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053DC688-47D8-48C7-804F-CED84AD13F78}"/>
                </a:ext>
              </a:extLst>
            </p:cNvPr>
            <p:cNvSpPr txBox="1"/>
            <p:nvPr/>
          </p:nvSpPr>
          <p:spPr>
            <a:xfrm>
              <a:off x="2525003" y="3808553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133E009C-523A-4F4E-ADC7-234C29B79BDC}"/>
                </a:ext>
              </a:extLst>
            </p:cNvPr>
            <p:cNvSpPr txBox="1"/>
            <p:nvPr/>
          </p:nvSpPr>
          <p:spPr>
            <a:xfrm>
              <a:off x="2571206" y="5472603"/>
              <a:ext cx="442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-4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2F0D32F6-6BB7-4FF0-97BC-64E8DF624A28}"/>
                </a:ext>
              </a:extLst>
            </p:cNvPr>
            <p:cNvSpPr txBox="1"/>
            <p:nvPr/>
          </p:nvSpPr>
          <p:spPr>
            <a:xfrm>
              <a:off x="5837681" y="3490554"/>
              <a:ext cx="54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12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0AFC5467-074C-41EC-B1E2-CE5DC2EB65A1}"/>
                </a:ext>
              </a:extLst>
            </p:cNvPr>
            <p:cNvSpPr txBox="1"/>
            <p:nvPr/>
          </p:nvSpPr>
          <p:spPr>
            <a:xfrm>
              <a:off x="8430651" y="4369461"/>
              <a:ext cx="54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8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4EEA527-AEF3-465B-B391-D83AEB6311BE}"/>
              </a:ext>
            </a:extLst>
          </p:cNvPr>
          <p:cNvSpPr txBox="1"/>
          <p:nvPr/>
        </p:nvSpPr>
        <p:spPr>
          <a:xfrm>
            <a:off x="894492" y="1529330"/>
            <a:ext cx="1047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 backward, from the end of the computational graph, and compute the gradient for each node in the graph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DB7116C-5490-4F1B-80AC-72504152D2DC}"/>
              </a:ext>
            </a:extLst>
          </p:cNvPr>
          <p:cNvSpPr txBox="1"/>
          <p:nvPr/>
        </p:nvSpPr>
        <p:spPr>
          <a:xfrm>
            <a:off x="4098541" y="337327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FAC6115-1D04-47E0-86C5-745208E90244}"/>
              </a:ext>
            </a:extLst>
          </p:cNvPr>
          <p:cNvSpPr txBox="1"/>
          <p:nvPr/>
        </p:nvSpPr>
        <p:spPr>
          <a:xfrm>
            <a:off x="8313185" y="3244334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 = a*b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B1DD64D-7601-4E71-8C5A-D7A714B4FE08}"/>
              </a:ext>
            </a:extLst>
          </p:cNvPr>
          <p:cNvSpPr txBox="1"/>
          <p:nvPr/>
        </p:nvSpPr>
        <p:spPr>
          <a:xfrm>
            <a:off x="8422481" y="4789129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 = x +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id="{82BB2EB3-BA7F-46A9-BA39-25164710194F}"/>
                  </a:ext>
                </a:extLst>
              </p:cNvPr>
              <p:cNvSpPr txBox="1"/>
              <p:nvPr/>
            </p:nvSpPr>
            <p:spPr>
              <a:xfrm>
                <a:off x="9545858" y="2957524"/>
                <a:ext cx="741806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GB" dirty="0"/>
                  <a:t> = b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BB2EB3-BA7F-46A9-BA39-251647101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858" y="2957524"/>
                <a:ext cx="741806" cy="499560"/>
              </a:xfrm>
              <a:prstGeom prst="rect">
                <a:avLst/>
              </a:prstGeom>
              <a:blipFill>
                <a:blip r:embed="rId2"/>
                <a:stretch>
                  <a:fillRect r="-5738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F85CC13F-8EB4-4A25-8299-C1F78F4763FE}"/>
                  </a:ext>
                </a:extLst>
              </p:cNvPr>
              <p:cNvSpPr txBox="1"/>
              <p:nvPr/>
            </p:nvSpPr>
            <p:spPr>
              <a:xfrm>
                <a:off x="9545858" y="3531495"/>
                <a:ext cx="726161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GB" dirty="0"/>
                  <a:t> = a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5CC13F-8EB4-4A25-8299-C1F78F476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858" y="3531495"/>
                <a:ext cx="726161" cy="499560"/>
              </a:xfrm>
              <a:prstGeom prst="rect">
                <a:avLst/>
              </a:prstGeom>
              <a:blipFill>
                <a:blip r:embed="rId3"/>
                <a:stretch>
                  <a:fillRect r="-5882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="" xmlns:a16="http://schemas.microsoft.com/office/drawing/2014/main" id="{89140B7E-7C54-4E29-A38C-5159EC696418}"/>
                  </a:ext>
                </a:extLst>
              </p:cNvPr>
              <p:cNvSpPr txBox="1"/>
              <p:nvPr/>
            </p:nvSpPr>
            <p:spPr>
              <a:xfrm>
                <a:off x="9550474" y="4419105"/>
                <a:ext cx="732573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en-GB" dirty="0"/>
                  <a:t> = 1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9140B7E-7C54-4E29-A38C-5159EC696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474" y="4419105"/>
                <a:ext cx="732573" cy="499560"/>
              </a:xfrm>
              <a:prstGeom prst="rect">
                <a:avLst/>
              </a:prstGeom>
              <a:blipFill>
                <a:blip r:embed="rId4"/>
                <a:stretch>
                  <a:fillRect r="-5833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id="{AAB59EDC-233D-4581-A213-5A7AF5111A9A}"/>
                  </a:ext>
                </a:extLst>
              </p:cNvPr>
              <p:cNvSpPr txBox="1"/>
              <p:nvPr/>
            </p:nvSpPr>
            <p:spPr>
              <a:xfrm>
                <a:off x="9550474" y="5066462"/>
                <a:ext cx="732573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GB" dirty="0"/>
                  <a:t> = 1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AB59EDC-233D-4581-A213-5A7AF5111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474" y="5066462"/>
                <a:ext cx="732573" cy="499560"/>
              </a:xfrm>
              <a:prstGeom prst="rect">
                <a:avLst/>
              </a:prstGeom>
              <a:blipFill>
                <a:blip r:embed="rId5"/>
                <a:stretch>
                  <a:fillRect r="-5833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0F6FA729-A76A-4EE0-863D-B4789992CB91}"/>
                  </a:ext>
                </a:extLst>
              </p:cNvPr>
              <p:cNvSpPr txBox="1"/>
              <p:nvPr/>
            </p:nvSpPr>
            <p:spPr>
              <a:xfrm>
                <a:off x="8228547" y="6073127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6FA729-A76A-4EE0-863D-B4789992C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547" y="6073127"/>
                <a:ext cx="937757" cy="499560"/>
              </a:xfrm>
              <a:prstGeom prst="rect">
                <a:avLst/>
              </a:prstGeom>
              <a:blipFill>
                <a:blip r:embed="rId6"/>
                <a:stretch>
                  <a:fillRect r="-5844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="" xmlns:a16="http://schemas.microsoft.com/office/drawing/2014/main" id="{EF1A746D-979A-4BE1-AFF3-F628C2949059}"/>
                  </a:ext>
                </a:extLst>
              </p:cNvPr>
              <p:cNvSpPr txBox="1"/>
              <p:nvPr/>
            </p:nvSpPr>
            <p:spPr>
              <a:xfrm>
                <a:off x="10563356" y="6011512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F1A746D-979A-4BE1-AFF3-F628C2949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3356" y="6011512"/>
                <a:ext cx="937757" cy="499560"/>
              </a:xfrm>
              <a:prstGeom prst="rect">
                <a:avLst/>
              </a:prstGeom>
              <a:blipFill>
                <a:blip r:embed="rId7"/>
                <a:stretch>
                  <a:fillRect r="-5195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="" xmlns:a16="http://schemas.microsoft.com/office/drawing/2014/main" id="{8E61A364-9CEA-4467-8920-1C3FE7230455}"/>
                  </a:ext>
                </a:extLst>
              </p:cNvPr>
              <p:cNvSpPr txBox="1"/>
              <p:nvPr/>
            </p:nvSpPr>
            <p:spPr>
              <a:xfrm>
                <a:off x="9440059" y="6028101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61A364-9CEA-4467-8920-1C3FE7230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0059" y="6028101"/>
                <a:ext cx="937757" cy="499560"/>
              </a:xfrm>
              <a:prstGeom prst="rect">
                <a:avLst/>
              </a:prstGeom>
              <a:blipFill>
                <a:blip r:embed="rId8"/>
                <a:stretch>
                  <a:fillRect r="-5882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7C3570DE-42DE-43B2-B539-5ACEB2410E34}"/>
              </a:ext>
            </a:extLst>
          </p:cNvPr>
          <p:cNvSpPr txBox="1"/>
          <p:nvPr/>
        </p:nvSpPr>
        <p:spPr>
          <a:xfrm>
            <a:off x="6779007" y="47708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2E097E21-9E38-48BA-A73E-84AAFAAAC3F9}"/>
              </a:ext>
            </a:extLst>
          </p:cNvPr>
          <p:cNvSpPr txBox="1"/>
          <p:nvPr/>
        </p:nvSpPr>
        <p:spPr>
          <a:xfrm>
            <a:off x="1880913" y="6085622"/>
            <a:ext cx="443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3626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Last time – linear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Score function</a:t>
            </a:r>
            <a:r>
              <a:rPr lang="en-GB" dirty="0"/>
              <a:t>: to map inputs (images) to class scores</a:t>
            </a:r>
          </a:p>
          <a:p>
            <a:pPr marL="0" indent="0">
              <a:buNone/>
            </a:pPr>
            <a:r>
              <a:rPr lang="en-GB" b="1" dirty="0"/>
              <a:t>Loss function</a:t>
            </a:r>
            <a:r>
              <a:rPr lang="en-GB" dirty="0"/>
              <a:t>: to evaluate a classifier</a:t>
            </a:r>
          </a:p>
          <a:p>
            <a:pPr lvl="1"/>
            <a:r>
              <a:rPr lang="en-GB" dirty="0"/>
              <a:t>Hinge loss</a:t>
            </a:r>
          </a:p>
          <a:p>
            <a:pPr lvl="1"/>
            <a:r>
              <a:rPr lang="en-GB" dirty="0" err="1"/>
              <a:t>Softmax</a:t>
            </a:r>
            <a:r>
              <a:rPr lang="en-GB" dirty="0"/>
              <a:t> loss</a:t>
            </a:r>
          </a:p>
          <a:p>
            <a:pPr marL="0" indent="0">
              <a:buNone/>
            </a:pPr>
            <a:r>
              <a:rPr lang="en-GB" b="1" dirty="0" smtClean="0"/>
              <a:t>Optimization</a:t>
            </a:r>
          </a:p>
          <a:p>
            <a:pPr marL="0" indent="0">
              <a:buNone/>
            </a:pPr>
            <a:r>
              <a:rPr lang="en-GB" b="1" dirty="0" smtClean="0"/>
              <a:t>Classifier </a:t>
            </a:r>
            <a:r>
              <a:rPr lang="en-GB" b="1" dirty="0" smtClean="0"/>
              <a:t>evaluation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08987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AD60F207-453C-4393-9B6A-74AE7C6ADCED}"/>
              </a:ext>
            </a:extLst>
          </p:cNvPr>
          <p:cNvSpPr/>
          <p:nvPr/>
        </p:nvSpPr>
        <p:spPr>
          <a:xfrm>
            <a:off x="8065851" y="4266815"/>
            <a:ext cx="3163295" cy="15337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24155C7C-6A54-46A5-9E73-72F7D02764F9}"/>
              </a:ext>
            </a:extLst>
          </p:cNvPr>
          <p:cNvSpPr/>
          <p:nvPr/>
        </p:nvSpPr>
        <p:spPr>
          <a:xfrm>
            <a:off x="8071898" y="2849913"/>
            <a:ext cx="3163295" cy="126910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08728A-1694-4528-8C10-357D26FD6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326"/>
            <a:ext cx="10515600" cy="1325563"/>
          </a:xfrm>
        </p:spPr>
        <p:txBody>
          <a:bodyPr/>
          <a:lstStyle/>
          <a:p>
            <a:r>
              <a:rPr lang="en-GB" dirty="0"/>
              <a:t>Computational graphs – backward pass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E4CB327E-8905-4E21-8EAE-CE35615FB28F}"/>
              </a:ext>
            </a:extLst>
          </p:cNvPr>
          <p:cNvSpPr txBox="1"/>
          <p:nvPr/>
        </p:nvSpPr>
        <p:spPr>
          <a:xfrm>
            <a:off x="8071898" y="2158903"/>
            <a:ext cx="346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f(a, b, c) = a*b + c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9ADEF3E3-0BCE-411A-83D7-04C7BE9CF8CE}"/>
              </a:ext>
            </a:extLst>
          </p:cNvPr>
          <p:cNvGrpSpPr/>
          <p:nvPr/>
        </p:nvGrpSpPr>
        <p:grpSpPr>
          <a:xfrm>
            <a:off x="1033671" y="2264670"/>
            <a:ext cx="6486874" cy="4024975"/>
            <a:chOff x="2488759" y="2363627"/>
            <a:chExt cx="6486874" cy="4024975"/>
          </a:xfrm>
        </p:grpSpPr>
        <p:grpSp>
          <p:nvGrpSpPr>
            <p:cNvPr id="39" name="Group 38">
              <a:extLst>
                <a:ext uri="{FF2B5EF4-FFF2-40B4-BE49-F238E27FC236}">
                  <a16:creationId xmlns="" xmlns:a16="http://schemas.microsoft.com/office/drawing/2014/main" id="{CE08577C-A6F9-4FA5-9CCD-0BB119A010EF}"/>
                </a:ext>
              </a:extLst>
            </p:cNvPr>
            <p:cNvGrpSpPr/>
            <p:nvPr/>
          </p:nvGrpSpPr>
          <p:grpSpPr>
            <a:xfrm>
              <a:off x="2488759" y="2820827"/>
              <a:ext cx="6162260" cy="3567775"/>
              <a:chOff x="1152940" y="1645113"/>
              <a:chExt cx="6162260" cy="3567775"/>
            </a:xfrm>
          </p:grpSpPr>
          <p:sp>
            <p:nvSpPr>
              <p:cNvPr id="4" name="Oval 3">
                <a:extLst>
                  <a:ext uri="{FF2B5EF4-FFF2-40B4-BE49-F238E27FC236}">
                    <a16:creationId xmlns="" xmlns:a16="http://schemas.microsoft.com/office/drawing/2014/main" id="{4F5775EA-720A-4AFB-8893-C5140DEE799D}"/>
                  </a:ext>
                </a:extLst>
              </p:cNvPr>
              <p:cNvSpPr/>
              <p:nvPr/>
            </p:nvSpPr>
            <p:spPr>
              <a:xfrm>
                <a:off x="3347499" y="2177850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="" xmlns:a16="http://schemas.microsoft.com/office/drawing/2014/main" id="{82B0B8D3-4BEE-4510-8088-AE0EBD1BC84E}"/>
                  </a:ext>
                </a:extLst>
              </p:cNvPr>
              <p:cNvSpPr/>
              <p:nvPr/>
            </p:nvSpPr>
            <p:spPr>
              <a:xfrm>
                <a:off x="5913119" y="3190058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A9750C85-D2AC-4BD4-95A9-19436AC600BD}"/>
                  </a:ext>
                </a:extLst>
              </p:cNvPr>
              <p:cNvSpPr/>
              <p:nvPr/>
            </p:nvSpPr>
            <p:spPr>
              <a:xfrm>
                <a:off x="1152940" y="1645113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id="{CEB16A8B-7E67-479C-824E-B2241C012593}"/>
                  </a:ext>
                </a:extLst>
              </p:cNvPr>
              <p:cNvSpPr/>
              <p:nvPr/>
            </p:nvSpPr>
            <p:spPr>
              <a:xfrm>
                <a:off x="1152940" y="3007178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b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id="{1169847F-BFCA-4E87-A806-B9287B0FBC46}"/>
                  </a:ext>
                </a:extLst>
              </p:cNvPr>
              <p:cNvSpPr/>
              <p:nvPr/>
            </p:nvSpPr>
            <p:spPr>
              <a:xfrm>
                <a:off x="1152940" y="4680151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c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="" xmlns:a16="http://schemas.microsoft.com/office/drawing/2014/main" id="{DE54AFD1-4D2E-4A27-96B2-482E0CF9B797}"/>
                  </a:ext>
                </a:extLst>
              </p:cNvPr>
              <p:cNvCxnSpPr>
                <a:cxnSpLocks/>
                <a:stCxn id="16" idx="3"/>
                <a:endCxn id="4" idx="2"/>
              </p:cNvCxnSpPr>
              <p:nvPr/>
            </p:nvCxnSpPr>
            <p:spPr>
              <a:xfrm>
                <a:off x="1948070" y="1911482"/>
                <a:ext cx="1399429" cy="7235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="" xmlns:a16="http://schemas.microsoft.com/office/drawing/2014/main" id="{E4E53E68-531E-4F8C-9F11-3C53EE2E19E5}"/>
                  </a:ext>
                </a:extLst>
              </p:cNvPr>
              <p:cNvCxnSpPr>
                <a:stCxn id="18" idx="3"/>
                <a:endCxn id="4" idx="2"/>
              </p:cNvCxnSpPr>
              <p:nvPr/>
            </p:nvCxnSpPr>
            <p:spPr>
              <a:xfrm flipV="1">
                <a:off x="1948070" y="2635050"/>
                <a:ext cx="1399429" cy="6384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="" xmlns:a16="http://schemas.microsoft.com/office/drawing/2014/main" id="{E22518DB-1505-4DB3-AF75-2AAB96D7F6AE}"/>
                  </a:ext>
                </a:extLst>
              </p:cNvPr>
              <p:cNvCxnSpPr>
                <a:stCxn id="20" idx="3"/>
                <a:endCxn id="14" idx="2"/>
              </p:cNvCxnSpPr>
              <p:nvPr/>
            </p:nvCxnSpPr>
            <p:spPr>
              <a:xfrm flipV="1">
                <a:off x="1948070" y="3647258"/>
                <a:ext cx="3965049" cy="12992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="" xmlns:a16="http://schemas.microsoft.com/office/drawing/2014/main" id="{AD09CE19-0AC5-4696-8400-F455A2367C6A}"/>
                  </a:ext>
                </a:extLst>
              </p:cNvPr>
              <p:cNvCxnSpPr>
                <a:cxnSpLocks/>
                <a:stCxn id="4" idx="6"/>
                <a:endCxn id="14" idx="2"/>
              </p:cNvCxnSpPr>
              <p:nvPr/>
            </p:nvCxnSpPr>
            <p:spPr>
              <a:xfrm>
                <a:off x="4261899" y="2635050"/>
                <a:ext cx="1651220" cy="10122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="" xmlns:a16="http://schemas.microsoft.com/office/drawing/2014/main" id="{46DF4DBC-6DBF-45E2-8C79-6044978C6748}"/>
                  </a:ext>
                </a:extLst>
              </p:cNvPr>
              <p:cNvCxnSpPr>
                <a:stCxn id="14" idx="6"/>
              </p:cNvCxnSpPr>
              <p:nvPr/>
            </p:nvCxnSpPr>
            <p:spPr>
              <a:xfrm>
                <a:off x="6827519" y="3647258"/>
                <a:ext cx="48768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="" xmlns:a16="http://schemas.microsoft.com/office/drawing/2014/main" id="{58A4898B-7829-43EF-9030-1C7B33200016}"/>
                  </a:ext>
                </a:extLst>
              </p:cNvPr>
              <p:cNvSpPr txBox="1"/>
              <p:nvPr/>
            </p:nvSpPr>
            <p:spPr>
              <a:xfrm>
                <a:off x="6813888" y="3180587"/>
                <a:ext cx="255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f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3B13262B-1CD1-489E-A419-28E4169C52A3}"/>
                </a:ext>
              </a:extLst>
            </p:cNvPr>
            <p:cNvSpPr txBox="1"/>
            <p:nvPr/>
          </p:nvSpPr>
          <p:spPr>
            <a:xfrm>
              <a:off x="2526470" y="2363627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053DC688-47D8-48C7-804F-CED84AD13F78}"/>
                </a:ext>
              </a:extLst>
            </p:cNvPr>
            <p:cNvSpPr txBox="1"/>
            <p:nvPr/>
          </p:nvSpPr>
          <p:spPr>
            <a:xfrm>
              <a:off x="2525003" y="3808553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133E009C-523A-4F4E-ADC7-234C29B79BDC}"/>
                </a:ext>
              </a:extLst>
            </p:cNvPr>
            <p:cNvSpPr txBox="1"/>
            <p:nvPr/>
          </p:nvSpPr>
          <p:spPr>
            <a:xfrm>
              <a:off x="2571206" y="5472603"/>
              <a:ext cx="442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-4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2F0D32F6-6BB7-4FF0-97BC-64E8DF624A28}"/>
                </a:ext>
              </a:extLst>
            </p:cNvPr>
            <p:cNvSpPr txBox="1"/>
            <p:nvPr/>
          </p:nvSpPr>
          <p:spPr>
            <a:xfrm>
              <a:off x="5837681" y="3490554"/>
              <a:ext cx="54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12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0AFC5467-074C-41EC-B1E2-CE5DC2EB65A1}"/>
                </a:ext>
              </a:extLst>
            </p:cNvPr>
            <p:cNvSpPr txBox="1"/>
            <p:nvPr/>
          </p:nvSpPr>
          <p:spPr>
            <a:xfrm>
              <a:off x="8430651" y="4369461"/>
              <a:ext cx="54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8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4EEA527-AEF3-465B-B391-D83AEB6311BE}"/>
              </a:ext>
            </a:extLst>
          </p:cNvPr>
          <p:cNvSpPr txBox="1"/>
          <p:nvPr/>
        </p:nvSpPr>
        <p:spPr>
          <a:xfrm>
            <a:off x="894492" y="1529330"/>
            <a:ext cx="1047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 backward, from the end of the computational graph, and compute the gradient for each node in the graph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DB7116C-5490-4F1B-80AC-72504152D2DC}"/>
              </a:ext>
            </a:extLst>
          </p:cNvPr>
          <p:cNvSpPr txBox="1"/>
          <p:nvPr/>
        </p:nvSpPr>
        <p:spPr>
          <a:xfrm>
            <a:off x="4098541" y="337327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FAC6115-1D04-47E0-86C5-745208E90244}"/>
              </a:ext>
            </a:extLst>
          </p:cNvPr>
          <p:cNvSpPr txBox="1"/>
          <p:nvPr/>
        </p:nvSpPr>
        <p:spPr>
          <a:xfrm>
            <a:off x="8313185" y="3244334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 = a*b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B1DD64D-7601-4E71-8C5A-D7A714B4FE08}"/>
              </a:ext>
            </a:extLst>
          </p:cNvPr>
          <p:cNvSpPr txBox="1"/>
          <p:nvPr/>
        </p:nvSpPr>
        <p:spPr>
          <a:xfrm>
            <a:off x="8422481" y="4789129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 = x +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id="{82BB2EB3-BA7F-46A9-BA39-25164710194F}"/>
                  </a:ext>
                </a:extLst>
              </p:cNvPr>
              <p:cNvSpPr txBox="1"/>
              <p:nvPr/>
            </p:nvSpPr>
            <p:spPr>
              <a:xfrm>
                <a:off x="9545858" y="2957524"/>
                <a:ext cx="741806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GB" dirty="0"/>
                  <a:t> = b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BB2EB3-BA7F-46A9-BA39-251647101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858" y="2957524"/>
                <a:ext cx="741806" cy="499560"/>
              </a:xfrm>
              <a:prstGeom prst="rect">
                <a:avLst/>
              </a:prstGeom>
              <a:blipFill>
                <a:blip r:embed="rId2"/>
                <a:stretch>
                  <a:fillRect r="-5738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F85CC13F-8EB4-4A25-8299-C1F78F4763FE}"/>
                  </a:ext>
                </a:extLst>
              </p:cNvPr>
              <p:cNvSpPr txBox="1"/>
              <p:nvPr/>
            </p:nvSpPr>
            <p:spPr>
              <a:xfrm>
                <a:off x="9545858" y="3531495"/>
                <a:ext cx="726161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GB" dirty="0"/>
                  <a:t> = a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5CC13F-8EB4-4A25-8299-C1F78F476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858" y="3531495"/>
                <a:ext cx="726161" cy="499560"/>
              </a:xfrm>
              <a:prstGeom prst="rect">
                <a:avLst/>
              </a:prstGeom>
              <a:blipFill>
                <a:blip r:embed="rId3"/>
                <a:stretch>
                  <a:fillRect r="-5882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="" xmlns:a16="http://schemas.microsoft.com/office/drawing/2014/main" id="{89140B7E-7C54-4E29-A38C-5159EC696418}"/>
                  </a:ext>
                </a:extLst>
              </p:cNvPr>
              <p:cNvSpPr txBox="1"/>
              <p:nvPr/>
            </p:nvSpPr>
            <p:spPr>
              <a:xfrm>
                <a:off x="9550474" y="4419105"/>
                <a:ext cx="732573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en-GB" dirty="0"/>
                  <a:t> = 1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9140B7E-7C54-4E29-A38C-5159EC696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474" y="4419105"/>
                <a:ext cx="732573" cy="499560"/>
              </a:xfrm>
              <a:prstGeom prst="rect">
                <a:avLst/>
              </a:prstGeom>
              <a:blipFill>
                <a:blip r:embed="rId4"/>
                <a:stretch>
                  <a:fillRect r="-5833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id="{AAB59EDC-233D-4581-A213-5A7AF5111A9A}"/>
                  </a:ext>
                </a:extLst>
              </p:cNvPr>
              <p:cNvSpPr txBox="1"/>
              <p:nvPr/>
            </p:nvSpPr>
            <p:spPr>
              <a:xfrm>
                <a:off x="9550474" y="5066462"/>
                <a:ext cx="732573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GB" dirty="0"/>
                  <a:t> = 1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AB59EDC-233D-4581-A213-5A7AF5111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474" y="5066462"/>
                <a:ext cx="732573" cy="499560"/>
              </a:xfrm>
              <a:prstGeom prst="rect">
                <a:avLst/>
              </a:prstGeom>
              <a:blipFill>
                <a:blip r:embed="rId5"/>
                <a:stretch>
                  <a:fillRect r="-5833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0F6FA729-A76A-4EE0-863D-B4789992CB91}"/>
                  </a:ext>
                </a:extLst>
              </p:cNvPr>
              <p:cNvSpPr txBox="1"/>
              <p:nvPr/>
            </p:nvSpPr>
            <p:spPr>
              <a:xfrm>
                <a:off x="8228547" y="6073127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6FA729-A76A-4EE0-863D-B4789992C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547" y="6073127"/>
                <a:ext cx="937757" cy="499560"/>
              </a:xfrm>
              <a:prstGeom prst="rect">
                <a:avLst/>
              </a:prstGeom>
              <a:blipFill>
                <a:blip r:embed="rId6"/>
                <a:stretch>
                  <a:fillRect r="-5844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="" xmlns:a16="http://schemas.microsoft.com/office/drawing/2014/main" id="{EF1A746D-979A-4BE1-AFF3-F628C2949059}"/>
                  </a:ext>
                </a:extLst>
              </p:cNvPr>
              <p:cNvSpPr txBox="1"/>
              <p:nvPr/>
            </p:nvSpPr>
            <p:spPr>
              <a:xfrm>
                <a:off x="10563356" y="6011512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F1A746D-979A-4BE1-AFF3-F628C2949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3356" y="6011512"/>
                <a:ext cx="937757" cy="499560"/>
              </a:xfrm>
              <a:prstGeom prst="rect">
                <a:avLst/>
              </a:prstGeom>
              <a:blipFill>
                <a:blip r:embed="rId7"/>
                <a:stretch>
                  <a:fillRect r="-5195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="" xmlns:a16="http://schemas.microsoft.com/office/drawing/2014/main" id="{8E61A364-9CEA-4467-8920-1C3FE7230455}"/>
                  </a:ext>
                </a:extLst>
              </p:cNvPr>
              <p:cNvSpPr txBox="1"/>
              <p:nvPr/>
            </p:nvSpPr>
            <p:spPr>
              <a:xfrm>
                <a:off x="9440059" y="6028101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61A364-9CEA-4467-8920-1C3FE7230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0059" y="6028101"/>
                <a:ext cx="937757" cy="499560"/>
              </a:xfrm>
              <a:prstGeom prst="rect">
                <a:avLst/>
              </a:prstGeom>
              <a:blipFill>
                <a:blip r:embed="rId8"/>
                <a:stretch>
                  <a:fillRect r="-5882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7C3570DE-42DE-43B2-B539-5ACEB2410E34}"/>
              </a:ext>
            </a:extLst>
          </p:cNvPr>
          <p:cNvSpPr txBox="1"/>
          <p:nvPr/>
        </p:nvSpPr>
        <p:spPr>
          <a:xfrm>
            <a:off x="6779007" y="47708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2E097E21-9E38-48BA-A73E-84AAFAAAC3F9}"/>
              </a:ext>
            </a:extLst>
          </p:cNvPr>
          <p:cNvSpPr txBox="1"/>
          <p:nvPr/>
        </p:nvSpPr>
        <p:spPr>
          <a:xfrm>
            <a:off x="1880913" y="6085622"/>
            <a:ext cx="443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="" xmlns:a16="http://schemas.microsoft.com/office/drawing/2014/main" id="{21D6D1BF-C89A-45EE-9B42-4CEF791F4AE2}"/>
                  </a:ext>
                </a:extLst>
              </p:cNvPr>
              <p:cNvSpPr txBox="1"/>
              <p:nvPr/>
            </p:nvSpPr>
            <p:spPr>
              <a:xfrm>
                <a:off x="3696831" y="3988103"/>
                <a:ext cx="1478835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=???</m:t>
                      </m:r>
                      <m:r>
                        <a:rPr lang="en-GB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1D6D1BF-C89A-45EE-9B42-4CEF791F4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831" y="3988103"/>
                <a:ext cx="1478835" cy="6190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25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AD60F207-453C-4393-9B6A-74AE7C6ADCED}"/>
              </a:ext>
            </a:extLst>
          </p:cNvPr>
          <p:cNvSpPr/>
          <p:nvPr/>
        </p:nvSpPr>
        <p:spPr>
          <a:xfrm>
            <a:off x="8065851" y="4266815"/>
            <a:ext cx="3163295" cy="15337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24155C7C-6A54-46A5-9E73-72F7D02764F9}"/>
              </a:ext>
            </a:extLst>
          </p:cNvPr>
          <p:cNvSpPr/>
          <p:nvPr/>
        </p:nvSpPr>
        <p:spPr>
          <a:xfrm>
            <a:off x="8071898" y="2849913"/>
            <a:ext cx="3163295" cy="126910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08728A-1694-4528-8C10-357D26FD6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326"/>
            <a:ext cx="10515600" cy="1325563"/>
          </a:xfrm>
        </p:spPr>
        <p:txBody>
          <a:bodyPr/>
          <a:lstStyle/>
          <a:p>
            <a:r>
              <a:rPr lang="en-GB" dirty="0"/>
              <a:t>Computational graphs – backward pass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E4CB327E-8905-4E21-8EAE-CE35615FB28F}"/>
              </a:ext>
            </a:extLst>
          </p:cNvPr>
          <p:cNvSpPr txBox="1"/>
          <p:nvPr/>
        </p:nvSpPr>
        <p:spPr>
          <a:xfrm>
            <a:off x="8071898" y="2158903"/>
            <a:ext cx="346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f(a, b, c) = a*b + c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9ADEF3E3-0BCE-411A-83D7-04C7BE9CF8CE}"/>
              </a:ext>
            </a:extLst>
          </p:cNvPr>
          <p:cNvGrpSpPr/>
          <p:nvPr/>
        </p:nvGrpSpPr>
        <p:grpSpPr>
          <a:xfrm>
            <a:off x="1033671" y="2264670"/>
            <a:ext cx="6486874" cy="4024975"/>
            <a:chOff x="2488759" y="2363627"/>
            <a:chExt cx="6486874" cy="4024975"/>
          </a:xfrm>
        </p:grpSpPr>
        <p:grpSp>
          <p:nvGrpSpPr>
            <p:cNvPr id="39" name="Group 38">
              <a:extLst>
                <a:ext uri="{FF2B5EF4-FFF2-40B4-BE49-F238E27FC236}">
                  <a16:creationId xmlns="" xmlns:a16="http://schemas.microsoft.com/office/drawing/2014/main" id="{CE08577C-A6F9-4FA5-9CCD-0BB119A010EF}"/>
                </a:ext>
              </a:extLst>
            </p:cNvPr>
            <p:cNvGrpSpPr/>
            <p:nvPr/>
          </p:nvGrpSpPr>
          <p:grpSpPr>
            <a:xfrm>
              <a:off x="2488759" y="2820827"/>
              <a:ext cx="6162260" cy="3567775"/>
              <a:chOff x="1152940" y="1645113"/>
              <a:chExt cx="6162260" cy="3567775"/>
            </a:xfrm>
          </p:grpSpPr>
          <p:sp>
            <p:nvSpPr>
              <p:cNvPr id="4" name="Oval 3">
                <a:extLst>
                  <a:ext uri="{FF2B5EF4-FFF2-40B4-BE49-F238E27FC236}">
                    <a16:creationId xmlns="" xmlns:a16="http://schemas.microsoft.com/office/drawing/2014/main" id="{4F5775EA-720A-4AFB-8893-C5140DEE799D}"/>
                  </a:ext>
                </a:extLst>
              </p:cNvPr>
              <p:cNvSpPr/>
              <p:nvPr/>
            </p:nvSpPr>
            <p:spPr>
              <a:xfrm>
                <a:off x="3347499" y="2177850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="" xmlns:a16="http://schemas.microsoft.com/office/drawing/2014/main" id="{82B0B8D3-4BEE-4510-8088-AE0EBD1BC84E}"/>
                  </a:ext>
                </a:extLst>
              </p:cNvPr>
              <p:cNvSpPr/>
              <p:nvPr/>
            </p:nvSpPr>
            <p:spPr>
              <a:xfrm>
                <a:off x="5913119" y="3190058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A9750C85-D2AC-4BD4-95A9-19436AC600BD}"/>
                  </a:ext>
                </a:extLst>
              </p:cNvPr>
              <p:cNvSpPr/>
              <p:nvPr/>
            </p:nvSpPr>
            <p:spPr>
              <a:xfrm>
                <a:off x="1152940" y="1645113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id="{CEB16A8B-7E67-479C-824E-B2241C012593}"/>
                  </a:ext>
                </a:extLst>
              </p:cNvPr>
              <p:cNvSpPr/>
              <p:nvPr/>
            </p:nvSpPr>
            <p:spPr>
              <a:xfrm>
                <a:off x="1152940" y="3007178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b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id="{1169847F-BFCA-4E87-A806-B9287B0FBC46}"/>
                  </a:ext>
                </a:extLst>
              </p:cNvPr>
              <p:cNvSpPr/>
              <p:nvPr/>
            </p:nvSpPr>
            <p:spPr>
              <a:xfrm>
                <a:off x="1152940" y="4680151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c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="" xmlns:a16="http://schemas.microsoft.com/office/drawing/2014/main" id="{DE54AFD1-4D2E-4A27-96B2-482E0CF9B797}"/>
                  </a:ext>
                </a:extLst>
              </p:cNvPr>
              <p:cNvCxnSpPr>
                <a:cxnSpLocks/>
                <a:stCxn id="16" idx="3"/>
                <a:endCxn id="4" idx="2"/>
              </p:cNvCxnSpPr>
              <p:nvPr/>
            </p:nvCxnSpPr>
            <p:spPr>
              <a:xfrm>
                <a:off x="1948070" y="1911482"/>
                <a:ext cx="1399429" cy="7235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="" xmlns:a16="http://schemas.microsoft.com/office/drawing/2014/main" id="{E4E53E68-531E-4F8C-9F11-3C53EE2E19E5}"/>
                  </a:ext>
                </a:extLst>
              </p:cNvPr>
              <p:cNvCxnSpPr>
                <a:stCxn id="18" idx="3"/>
                <a:endCxn id="4" idx="2"/>
              </p:cNvCxnSpPr>
              <p:nvPr/>
            </p:nvCxnSpPr>
            <p:spPr>
              <a:xfrm flipV="1">
                <a:off x="1948070" y="2635050"/>
                <a:ext cx="1399429" cy="6384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="" xmlns:a16="http://schemas.microsoft.com/office/drawing/2014/main" id="{E22518DB-1505-4DB3-AF75-2AAB96D7F6AE}"/>
                  </a:ext>
                </a:extLst>
              </p:cNvPr>
              <p:cNvCxnSpPr>
                <a:stCxn id="20" idx="3"/>
                <a:endCxn id="14" idx="2"/>
              </p:cNvCxnSpPr>
              <p:nvPr/>
            </p:nvCxnSpPr>
            <p:spPr>
              <a:xfrm flipV="1">
                <a:off x="1948070" y="3647258"/>
                <a:ext cx="3965049" cy="12992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="" xmlns:a16="http://schemas.microsoft.com/office/drawing/2014/main" id="{AD09CE19-0AC5-4696-8400-F455A2367C6A}"/>
                  </a:ext>
                </a:extLst>
              </p:cNvPr>
              <p:cNvCxnSpPr>
                <a:cxnSpLocks/>
                <a:stCxn id="4" idx="6"/>
                <a:endCxn id="14" idx="2"/>
              </p:cNvCxnSpPr>
              <p:nvPr/>
            </p:nvCxnSpPr>
            <p:spPr>
              <a:xfrm>
                <a:off x="4261899" y="2635050"/>
                <a:ext cx="1651220" cy="10122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="" xmlns:a16="http://schemas.microsoft.com/office/drawing/2014/main" id="{46DF4DBC-6DBF-45E2-8C79-6044978C6748}"/>
                  </a:ext>
                </a:extLst>
              </p:cNvPr>
              <p:cNvCxnSpPr>
                <a:stCxn id="14" idx="6"/>
              </p:cNvCxnSpPr>
              <p:nvPr/>
            </p:nvCxnSpPr>
            <p:spPr>
              <a:xfrm>
                <a:off x="6827519" y="3647258"/>
                <a:ext cx="48768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="" xmlns:a16="http://schemas.microsoft.com/office/drawing/2014/main" id="{58A4898B-7829-43EF-9030-1C7B33200016}"/>
                  </a:ext>
                </a:extLst>
              </p:cNvPr>
              <p:cNvSpPr txBox="1"/>
              <p:nvPr/>
            </p:nvSpPr>
            <p:spPr>
              <a:xfrm>
                <a:off x="6813888" y="3180587"/>
                <a:ext cx="255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f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3B13262B-1CD1-489E-A419-28E4169C52A3}"/>
                </a:ext>
              </a:extLst>
            </p:cNvPr>
            <p:cNvSpPr txBox="1"/>
            <p:nvPr/>
          </p:nvSpPr>
          <p:spPr>
            <a:xfrm>
              <a:off x="2526470" y="2363627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053DC688-47D8-48C7-804F-CED84AD13F78}"/>
                </a:ext>
              </a:extLst>
            </p:cNvPr>
            <p:cNvSpPr txBox="1"/>
            <p:nvPr/>
          </p:nvSpPr>
          <p:spPr>
            <a:xfrm>
              <a:off x="2525003" y="3808553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133E009C-523A-4F4E-ADC7-234C29B79BDC}"/>
                </a:ext>
              </a:extLst>
            </p:cNvPr>
            <p:cNvSpPr txBox="1"/>
            <p:nvPr/>
          </p:nvSpPr>
          <p:spPr>
            <a:xfrm>
              <a:off x="2571206" y="5472603"/>
              <a:ext cx="442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-4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2F0D32F6-6BB7-4FF0-97BC-64E8DF624A28}"/>
                </a:ext>
              </a:extLst>
            </p:cNvPr>
            <p:cNvSpPr txBox="1"/>
            <p:nvPr/>
          </p:nvSpPr>
          <p:spPr>
            <a:xfrm>
              <a:off x="5837681" y="3490554"/>
              <a:ext cx="54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12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0AFC5467-074C-41EC-B1E2-CE5DC2EB65A1}"/>
                </a:ext>
              </a:extLst>
            </p:cNvPr>
            <p:cNvSpPr txBox="1"/>
            <p:nvPr/>
          </p:nvSpPr>
          <p:spPr>
            <a:xfrm>
              <a:off x="8430651" y="4369461"/>
              <a:ext cx="54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8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4EEA527-AEF3-465B-B391-D83AEB6311BE}"/>
              </a:ext>
            </a:extLst>
          </p:cNvPr>
          <p:cNvSpPr txBox="1"/>
          <p:nvPr/>
        </p:nvSpPr>
        <p:spPr>
          <a:xfrm>
            <a:off x="894492" y="1529330"/>
            <a:ext cx="1047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 backward, from the end of the computational graph, and compute the gradient for each node in the graph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DB7116C-5490-4F1B-80AC-72504152D2DC}"/>
              </a:ext>
            </a:extLst>
          </p:cNvPr>
          <p:cNvSpPr txBox="1"/>
          <p:nvPr/>
        </p:nvSpPr>
        <p:spPr>
          <a:xfrm>
            <a:off x="4098541" y="337327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FAC6115-1D04-47E0-86C5-745208E90244}"/>
              </a:ext>
            </a:extLst>
          </p:cNvPr>
          <p:cNvSpPr txBox="1"/>
          <p:nvPr/>
        </p:nvSpPr>
        <p:spPr>
          <a:xfrm>
            <a:off x="8313185" y="3244334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 = a*b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B1DD64D-7601-4E71-8C5A-D7A714B4FE08}"/>
              </a:ext>
            </a:extLst>
          </p:cNvPr>
          <p:cNvSpPr txBox="1"/>
          <p:nvPr/>
        </p:nvSpPr>
        <p:spPr>
          <a:xfrm>
            <a:off x="8422481" y="4789129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 = x +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id="{82BB2EB3-BA7F-46A9-BA39-25164710194F}"/>
                  </a:ext>
                </a:extLst>
              </p:cNvPr>
              <p:cNvSpPr txBox="1"/>
              <p:nvPr/>
            </p:nvSpPr>
            <p:spPr>
              <a:xfrm>
                <a:off x="9545858" y="2957524"/>
                <a:ext cx="741806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GB" dirty="0"/>
                  <a:t> = b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BB2EB3-BA7F-46A9-BA39-251647101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858" y="2957524"/>
                <a:ext cx="741806" cy="499560"/>
              </a:xfrm>
              <a:prstGeom prst="rect">
                <a:avLst/>
              </a:prstGeom>
              <a:blipFill>
                <a:blip r:embed="rId2"/>
                <a:stretch>
                  <a:fillRect r="-5738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F85CC13F-8EB4-4A25-8299-C1F78F4763FE}"/>
                  </a:ext>
                </a:extLst>
              </p:cNvPr>
              <p:cNvSpPr txBox="1"/>
              <p:nvPr/>
            </p:nvSpPr>
            <p:spPr>
              <a:xfrm>
                <a:off x="9545858" y="3531495"/>
                <a:ext cx="726161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GB" dirty="0"/>
                  <a:t> = a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5CC13F-8EB4-4A25-8299-C1F78F476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858" y="3531495"/>
                <a:ext cx="726161" cy="499560"/>
              </a:xfrm>
              <a:prstGeom prst="rect">
                <a:avLst/>
              </a:prstGeom>
              <a:blipFill>
                <a:blip r:embed="rId3"/>
                <a:stretch>
                  <a:fillRect r="-5882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="" xmlns:a16="http://schemas.microsoft.com/office/drawing/2014/main" id="{89140B7E-7C54-4E29-A38C-5159EC696418}"/>
                  </a:ext>
                </a:extLst>
              </p:cNvPr>
              <p:cNvSpPr txBox="1"/>
              <p:nvPr/>
            </p:nvSpPr>
            <p:spPr>
              <a:xfrm>
                <a:off x="9550474" y="4419105"/>
                <a:ext cx="732573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en-GB" dirty="0"/>
                  <a:t> = 1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9140B7E-7C54-4E29-A38C-5159EC696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474" y="4419105"/>
                <a:ext cx="732573" cy="499560"/>
              </a:xfrm>
              <a:prstGeom prst="rect">
                <a:avLst/>
              </a:prstGeom>
              <a:blipFill>
                <a:blip r:embed="rId4"/>
                <a:stretch>
                  <a:fillRect r="-5833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id="{AAB59EDC-233D-4581-A213-5A7AF5111A9A}"/>
                  </a:ext>
                </a:extLst>
              </p:cNvPr>
              <p:cNvSpPr txBox="1"/>
              <p:nvPr/>
            </p:nvSpPr>
            <p:spPr>
              <a:xfrm>
                <a:off x="9550474" y="5066462"/>
                <a:ext cx="732573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GB" dirty="0"/>
                  <a:t> = 1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AB59EDC-233D-4581-A213-5A7AF5111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474" y="5066462"/>
                <a:ext cx="732573" cy="499560"/>
              </a:xfrm>
              <a:prstGeom prst="rect">
                <a:avLst/>
              </a:prstGeom>
              <a:blipFill>
                <a:blip r:embed="rId5"/>
                <a:stretch>
                  <a:fillRect r="-5833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0F6FA729-A76A-4EE0-863D-B4789992CB91}"/>
                  </a:ext>
                </a:extLst>
              </p:cNvPr>
              <p:cNvSpPr txBox="1"/>
              <p:nvPr/>
            </p:nvSpPr>
            <p:spPr>
              <a:xfrm>
                <a:off x="8228547" y="6073127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6FA729-A76A-4EE0-863D-B4789992C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547" y="6073127"/>
                <a:ext cx="937757" cy="499560"/>
              </a:xfrm>
              <a:prstGeom prst="rect">
                <a:avLst/>
              </a:prstGeom>
              <a:blipFill>
                <a:blip r:embed="rId6"/>
                <a:stretch>
                  <a:fillRect r="-5844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="" xmlns:a16="http://schemas.microsoft.com/office/drawing/2014/main" id="{EF1A746D-979A-4BE1-AFF3-F628C2949059}"/>
                  </a:ext>
                </a:extLst>
              </p:cNvPr>
              <p:cNvSpPr txBox="1"/>
              <p:nvPr/>
            </p:nvSpPr>
            <p:spPr>
              <a:xfrm>
                <a:off x="10563356" y="6011512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F1A746D-979A-4BE1-AFF3-F628C2949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3356" y="6011512"/>
                <a:ext cx="937757" cy="499560"/>
              </a:xfrm>
              <a:prstGeom prst="rect">
                <a:avLst/>
              </a:prstGeom>
              <a:blipFill>
                <a:blip r:embed="rId7"/>
                <a:stretch>
                  <a:fillRect r="-5195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="" xmlns:a16="http://schemas.microsoft.com/office/drawing/2014/main" id="{8E61A364-9CEA-4467-8920-1C3FE7230455}"/>
                  </a:ext>
                </a:extLst>
              </p:cNvPr>
              <p:cNvSpPr txBox="1"/>
              <p:nvPr/>
            </p:nvSpPr>
            <p:spPr>
              <a:xfrm>
                <a:off x="9440059" y="6028101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61A364-9CEA-4467-8920-1C3FE7230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0059" y="6028101"/>
                <a:ext cx="937757" cy="499560"/>
              </a:xfrm>
              <a:prstGeom prst="rect">
                <a:avLst/>
              </a:prstGeom>
              <a:blipFill>
                <a:blip r:embed="rId8"/>
                <a:stretch>
                  <a:fillRect r="-5882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7C3570DE-42DE-43B2-B539-5ACEB2410E34}"/>
              </a:ext>
            </a:extLst>
          </p:cNvPr>
          <p:cNvSpPr txBox="1"/>
          <p:nvPr/>
        </p:nvSpPr>
        <p:spPr>
          <a:xfrm>
            <a:off x="6779007" y="47708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2E097E21-9E38-48BA-A73E-84AAFAAAC3F9}"/>
              </a:ext>
            </a:extLst>
          </p:cNvPr>
          <p:cNvSpPr txBox="1"/>
          <p:nvPr/>
        </p:nvSpPr>
        <p:spPr>
          <a:xfrm>
            <a:off x="1880913" y="6085622"/>
            <a:ext cx="443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="" xmlns:a16="http://schemas.microsoft.com/office/drawing/2014/main" id="{21D6D1BF-C89A-45EE-9B42-4CEF791F4AE2}"/>
                  </a:ext>
                </a:extLst>
              </p:cNvPr>
              <p:cNvSpPr txBox="1"/>
              <p:nvPr/>
            </p:nvSpPr>
            <p:spPr>
              <a:xfrm>
                <a:off x="3696831" y="3988103"/>
                <a:ext cx="1478835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=???</m:t>
                      </m:r>
                      <m:r>
                        <a:rPr lang="en-GB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1D6D1BF-C89A-45EE-9B42-4CEF791F4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831" y="3988103"/>
                <a:ext cx="1478835" cy="6190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997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AD60F207-453C-4393-9B6A-74AE7C6ADCED}"/>
              </a:ext>
            </a:extLst>
          </p:cNvPr>
          <p:cNvSpPr/>
          <p:nvPr/>
        </p:nvSpPr>
        <p:spPr>
          <a:xfrm>
            <a:off x="8065851" y="4266815"/>
            <a:ext cx="3163295" cy="15337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24155C7C-6A54-46A5-9E73-72F7D02764F9}"/>
              </a:ext>
            </a:extLst>
          </p:cNvPr>
          <p:cNvSpPr/>
          <p:nvPr/>
        </p:nvSpPr>
        <p:spPr>
          <a:xfrm>
            <a:off x="8071898" y="2849913"/>
            <a:ext cx="3163295" cy="126910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08728A-1694-4528-8C10-357D26FD6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326"/>
            <a:ext cx="10515600" cy="1325563"/>
          </a:xfrm>
        </p:spPr>
        <p:txBody>
          <a:bodyPr/>
          <a:lstStyle/>
          <a:p>
            <a:r>
              <a:rPr lang="en-GB" dirty="0"/>
              <a:t>Computational graphs – backward pass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E4CB327E-8905-4E21-8EAE-CE35615FB28F}"/>
              </a:ext>
            </a:extLst>
          </p:cNvPr>
          <p:cNvSpPr txBox="1"/>
          <p:nvPr/>
        </p:nvSpPr>
        <p:spPr>
          <a:xfrm>
            <a:off x="8071898" y="2158903"/>
            <a:ext cx="346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f(a, b, c) = a*b + c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9ADEF3E3-0BCE-411A-83D7-04C7BE9CF8CE}"/>
              </a:ext>
            </a:extLst>
          </p:cNvPr>
          <p:cNvGrpSpPr/>
          <p:nvPr/>
        </p:nvGrpSpPr>
        <p:grpSpPr>
          <a:xfrm>
            <a:off x="1033671" y="2264670"/>
            <a:ext cx="6486874" cy="4024975"/>
            <a:chOff x="2488759" y="2363627"/>
            <a:chExt cx="6486874" cy="4024975"/>
          </a:xfrm>
        </p:grpSpPr>
        <p:grpSp>
          <p:nvGrpSpPr>
            <p:cNvPr id="39" name="Group 38">
              <a:extLst>
                <a:ext uri="{FF2B5EF4-FFF2-40B4-BE49-F238E27FC236}">
                  <a16:creationId xmlns="" xmlns:a16="http://schemas.microsoft.com/office/drawing/2014/main" id="{CE08577C-A6F9-4FA5-9CCD-0BB119A010EF}"/>
                </a:ext>
              </a:extLst>
            </p:cNvPr>
            <p:cNvGrpSpPr/>
            <p:nvPr/>
          </p:nvGrpSpPr>
          <p:grpSpPr>
            <a:xfrm>
              <a:off x="2488759" y="2820827"/>
              <a:ext cx="6162260" cy="3567775"/>
              <a:chOff x="1152940" y="1645113"/>
              <a:chExt cx="6162260" cy="3567775"/>
            </a:xfrm>
          </p:grpSpPr>
          <p:sp>
            <p:nvSpPr>
              <p:cNvPr id="4" name="Oval 3">
                <a:extLst>
                  <a:ext uri="{FF2B5EF4-FFF2-40B4-BE49-F238E27FC236}">
                    <a16:creationId xmlns="" xmlns:a16="http://schemas.microsoft.com/office/drawing/2014/main" id="{4F5775EA-720A-4AFB-8893-C5140DEE799D}"/>
                  </a:ext>
                </a:extLst>
              </p:cNvPr>
              <p:cNvSpPr/>
              <p:nvPr/>
            </p:nvSpPr>
            <p:spPr>
              <a:xfrm>
                <a:off x="3347499" y="2177850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="" xmlns:a16="http://schemas.microsoft.com/office/drawing/2014/main" id="{82B0B8D3-4BEE-4510-8088-AE0EBD1BC84E}"/>
                  </a:ext>
                </a:extLst>
              </p:cNvPr>
              <p:cNvSpPr/>
              <p:nvPr/>
            </p:nvSpPr>
            <p:spPr>
              <a:xfrm>
                <a:off x="5913119" y="3190058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A9750C85-D2AC-4BD4-95A9-19436AC600BD}"/>
                  </a:ext>
                </a:extLst>
              </p:cNvPr>
              <p:cNvSpPr/>
              <p:nvPr/>
            </p:nvSpPr>
            <p:spPr>
              <a:xfrm>
                <a:off x="1152940" y="1645113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id="{CEB16A8B-7E67-479C-824E-B2241C012593}"/>
                  </a:ext>
                </a:extLst>
              </p:cNvPr>
              <p:cNvSpPr/>
              <p:nvPr/>
            </p:nvSpPr>
            <p:spPr>
              <a:xfrm>
                <a:off x="1152940" y="3007178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b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id="{1169847F-BFCA-4E87-A806-B9287B0FBC46}"/>
                  </a:ext>
                </a:extLst>
              </p:cNvPr>
              <p:cNvSpPr/>
              <p:nvPr/>
            </p:nvSpPr>
            <p:spPr>
              <a:xfrm>
                <a:off x="1152940" y="4680151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c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="" xmlns:a16="http://schemas.microsoft.com/office/drawing/2014/main" id="{DE54AFD1-4D2E-4A27-96B2-482E0CF9B797}"/>
                  </a:ext>
                </a:extLst>
              </p:cNvPr>
              <p:cNvCxnSpPr>
                <a:cxnSpLocks/>
                <a:stCxn id="16" idx="3"/>
                <a:endCxn id="4" idx="2"/>
              </p:cNvCxnSpPr>
              <p:nvPr/>
            </p:nvCxnSpPr>
            <p:spPr>
              <a:xfrm>
                <a:off x="1948070" y="1911482"/>
                <a:ext cx="1399429" cy="7235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="" xmlns:a16="http://schemas.microsoft.com/office/drawing/2014/main" id="{E4E53E68-531E-4F8C-9F11-3C53EE2E19E5}"/>
                  </a:ext>
                </a:extLst>
              </p:cNvPr>
              <p:cNvCxnSpPr>
                <a:stCxn id="18" idx="3"/>
                <a:endCxn id="4" idx="2"/>
              </p:cNvCxnSpPr>
              <p:nvPr/>
            </p:nvCxnSpPr>
            <p:spPr>
              <a:xfrm flipV="1">
                <a:off x="1948070" y="2635050"/>
                <a:ext cx="1399429" cy="6384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="" xmlns:a16="http://schemas.microsoft.com/office/drawing/2014/main" id="{E22518DB-1505-4DB3-AF75-2AAB96D7F6AE}"/>
                  </a:ext>
                </a:extLst>
              </p:cNvPr>
              <p:cNvCxnSpPr>
                <a:stCxn id="20" idx="3"/>
                <a:endCxn id="14" idx="2"/>
              </p:cNvCxnSpPr>
              <p:nvPr/>
            </p:nvCxnSpPr>
            <p:spPr>
              <a:xfrm flipV="1">
                <a:off x="1948070" y="3647258"/>
                <a:ext cx="3965049" cy="12992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="" xmlns:a16="http://schemas.microsoft.com/office/drawing/2014/main" id="{AD09CE19-0AC5-4696-8400-F455A2367C6A}"/>
                  </a:ext>
                </a:extLst>
              </p:cNvPr>
              <p:cNvCxnSpPr>
                <a:cxnSpLocks/>
                <a:stCxn id="4" idx="6"/>
                <a:endCxn id="14" idx="2"/>
              </p:cNvCxnSpPr>
              <p:nvPr/>
            </p:nvCxnSpPr>
            <p:spPr>
              <a:xfrm>
                <a:off x="4261899" y="2635050"/>
                <a:ext cx="1651220" cy="10122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="" xmlns:a16="http://schemas.microsoft.com/office/drawing/2014/main" id="{46DF4DBC-6DBF-45E2-8C79-6044978C6748}"/>
                  </a:ext>
                </a:extLst>
              </p:cNvPr>
              <p:cNvCxnSpPr>
                <a:stCxn id="14" idx="6"/>
              </p:cNvCxnSpPr>
              <p:nvPr/>
            </p:nvCxnSpPr>
            <p:spPr>
              <a:xfrm>
                <a:off x="6827519" y="3647258"/>
                <a:ext cx="48768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="" xmlns:a16="http://schemas.microsoft.com/office/drawing/2014/main" id="{58A4898B-7829-43EF-9030-1C7B33200016}"/>
                  </a:ext>
                </a:extLst>
              </p:cNvPr>
              <p:cNvSpPr txBox="1"/>
              <p:nvPr/>
            </p:nvSpPr>
            <p:spPr>
              <a:xfrm>
                <a:off x="6813888" y="3180587"/>
                <a:ext cx="255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f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3B13262B-1CD1-489E-A419-28E4169C52A3}"/>
                </a:ext>
              </a:extLst>
            </p:cNvPr>
            <p:cNvSpPr txBox="1"/>
            <p:nvPr/>
          </p:nvSpPr>
          <p:spPr>
            <a:xfrm>
              <a:off x="2526470" y="2363627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053DC688-47D8-48C7-804F-CED84AD13F78}"/>
                </a:ext>
              </a:extLst>
            </p:cNvPr>
            <p:cNvSpPr txBox="1"/>
            <p:nvPr/>
          </p:nvSpPr>
          <p:spPr>
            <a:xfrm>
              <a:off x="2525003" y="3808553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133E009C-523A-4F4E-ADC7-234C29B79BDC}"/>
                </a:ext>
              </a:extLst>
            </p:cNvPr>
            <p:cNvSpPr txBox="1"/>
            <p:nvPr/>
          </p:nvSpPr>
          <p:spPr>
            <a:xfrm>
              <a:off x="2571206" y="5472603"/>
              <a:ext cx="442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-4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2F0D32F6-6BB7-4FF0-97BC-64E8DF624A28}"/>
                </a:ext>
              </a:extLst>
            </p:cNvPr>
            <p:cNvSpPr txBox="1"/>
            <p:nvPr/>
          </p:nvSpPr>
          <p:spPr>
            <a:xfrm>
              <a:off x="5837681" y="3490554"/>
              <a:ext cx="54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12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0AFC5467-074C-41EC-B1E2-CE5DC2EB65A1}"/>
                </a:ext>
              </a:extLst>
            </p:cNvPr>
            <p:cNvSpPr txBox="1"/>
            <p:nvPr/>
          </p:nvSpPr>
          <p:spPr>
            <a:xfrm>
              <a:off x="8430651" y="4369461"/>
              <a:ext cx="54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8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4EEA527-AEF3-465B-B391-D83AEB6311BE}"/>
              </a:ext>
            </a:extLst>
          </p:cNvPr>
          <p:cNvSpPr txBox="1"/>
          <p:nvPr/>
        </p:nvSpPr>
        <p:spPr>
          <a:xfrm>
            <a:off x="894492" y="1529330"/>
            <a:ext cx="1047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 backward, from the end of the computational graph, and compute the gradient for each node in the graph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DB7116C-5490-4F1B-80AC-72504152D2DC}"/>
              </a:ext>
            </a:extLst>
          </p:cNvPr>
          <p:cNvSpPr txBox="1"/>
          <p:nvPr/>
        </p:nvSpPr>
        <p:spPr>
          <a:xfrm>
            <a:off x="4098541" y="337327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FAC6115-1D04-47E0-86C5-745208E90244}"/>
              </a:ext>
            </a:extLst>
          </p:cNvPr>
          <p:cNvSpPr txBox="1"/>
          <p:nvPr/>
        </p:nvSpPr>
        <p:spPr>
          <a:xfrm>
            <a:off x="8313185" y="3244334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 = a*b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B1DD64D-7601-4E71-8C5A-D7A714B4FE08}"/>
              </a:ext>
            </a:extLst>
          </p:cNvPr>
          <p:cNvSpPr txBox="1"/>
          <p:nvPr/>
        </p:nvSpPr>
        <p:spPr>
          <a:xfrm>
            <a:off x="8422481" y="4789129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 = x +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id="{82BB2EB3-BA7F-46A9-BA39-25164710194F}"/>
                  </a:ext>
                </a:extLst>
              </p:cNvPr>
              <p:cNvSpPr txBox="1"/>
              <p:nvPr/>
            </p:nvSpPr>
            <p:spPr>
              <a:xfrm>
                <a:off x="9545858" y="2957524"/>
                <a:ext cx="741806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GB" dirty="0"/>
                  <a:t> = b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BB2EB3-BA7F-46A9-BA39-251647101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858" y="2957524"/>
                <a:ext cx="741806" cy="499560"/>
              </a:xfrm>
              <a:prstGeom prst="rect">
                <a:avLst/>
              </a:prstGeom>
              <a:blipFill>
                <a:blip r:embed="rId2"/>
                <a:stretch>
                  <a:fillRect r="-5738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F85CC13F-8EB4-4A25-8299-C1F78F4763FE}"/>
                  </a:ext>
                </a:extLst>
              </p:cNvPr>
              <p:cNvSpPr txBox="1"/>
              <p:nvPr/>
            </p:nvSpPr>
            <p:spPr>
              <a:xfrm>
                <a:off x="9545858" y="3531495"/>
                <a:ext cx="726161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GB" dirty="0"/>
                  <a:t> = a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5CC13F-8EB4-4A25-8299-C1F78F476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858" y="3531495"/>
                <a:ext cx="726161" cy="499560"/>
              </a:xfrm>
              <a:prstGeom prst="rect">
                <a:avLst/>
              </a:prstGeom>
              <a:blipFill>
                <a:blip r:embed="rId3"/>
                <a:stretch>
                  <a:fillRect r="-5882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="" xmlns:a16="http://schemas.microsoft.com/office/drawing/2014/main" id="{89140B7E-7C54-4E29-A38C-5159EC696418}"/>
                  </a:ext>
                </a:extLst>
              </p:cNvPr>
              <p:cNvSpPr txBox="1"/>
              <p:nvPr/>
            </p:nvSpPr>
            <p:spPr>
              <a:xfrm>
                <a:off x="9550474" y="4419105"/>
                <a:ext cx="732573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en-GB" dirty="0"/>
                  <a:t> = 1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9140B7E-7C54-4E29-A38C-5159EC696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474" y="4419105"/>
                <a:ext cx="732573" cy="499560"/>
              </a:xfrm>
              <a:prstGeom prst="rect">
                <a:avLst/>
              </a:prstGeom>
              <a:blipFill>
                <a:blip r:embed="rId4"/>
                <a:stretch>
                  <a:fillRect r="-5833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id="{AAB59EDC-233D-4581-A213-5A7AF5111A9A}"/>
                  </a:ext>
                </a:extLst>
              </p:cNvPr>
              <p:cNvSpPr txBox="1"/>
              <p:nvPr/>
            </p:nvSpPr>
            <p:spPr>
              <a:xfrm>
                <a:off x="9550474" y="5066462"/>
                <a:ext cx="732573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GB" dirty="0"/>
                  <a:t> = 1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AB59EDC-233D-4581-A213-5A7AF5111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474" y="5066462"/>
                <a:ext cx="732573" cy="499560"/>
              </a:xfrm>
              <a:prstGeom prst="rect">
                <a:avLst/>
              </a:prstGeom>
              <a:blipFill>
                <a:blip r:embed="rId5"/>
                <a:stretch>
                  <a:fillRect r="-5833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0F6FA729-A76A-4EE0-863D-B4789992CB91}"/>
                  </a:ext>
                </a:extLst>
              </p:cNvPr>
              <p:cNvSpPr txBox="1"/>
              <p:nvPr/>
            </p:nvSpPr>
            <p:spPr>
              <a:xfrm>
                <a:off x="8228547" y="6073127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6FA729-A76A-4EE0-863D-B4789992C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547" y="6073127"/>
                <a:ext cx="937757" cy="499560"/>
              </a:xfrm>
              <a:prstGeom prst="rect">
                <a:avLst/>
              </a:prstGeom>
              <a:blipFill>
                <a:blip r:embed="rId6"/>
                <a:stretch>
                  <a:fillRect r="-5844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="" xmlns:a16="http://schemas.microsoft.com/office/drawing/2014/main" id="{EF1A746D-979A-4BE1-AFF3-F628C2949059}"/>
                  </a:ext>
                </a:extLst>
              </p:cNvPr>
              <p:cNvSpPr txBox="1"/>
              <p:nvPr/>
            </p:nvSpPr>
            <p:spPr>
              <a:xfrm>
                <a:off x="10563356" y="6011512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F1A746D-979A-4BE1-AFF3-F628C2949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3356" y="6011512"/>
                <a:ext cx="937757" cy="499560"/>
              </a:xfrm>
              <a:prstGeom prst="rect">
                <a:avLst/>
              </a:prstGeom>
              <a:blipFill>
                <a:blip r:embed="rId7"/>
                <a:stretch>
                  <a:fillRect r="-5195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="" xmlns:a16="http://schemas.microsoft.com/office/drawing/2014/main" id="{8E61A364-9CEA-4467-8920-1C3FE7230455}"/>
                  </a:ext>
                </a:extLst>
              </p:cNvPr>
              <p:cNvSpPr txBox="1"/>
              <p:nvPr/>
            </p:nvSpPr>
            <p:spPr>
              <a:xfrm>
                <a:off x="9440059" y="6028101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61A364-9CEA-4467-8920-1C3FE7230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0059" y="6028101"/>
                <a:ext cx="937757" cy="499560"/>
              </a:xfrm>
              <a:prstGeom prst="rect">
                <a:avLst/>
              </a:prstGeom>
              <a:blipFill>
                <a:blip r:embed="rId8"/>
                <a:stretch>
                  <a:fillRect r="-5882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7C3570DE-42DE-43B2-B539-5ACEB2410E34}"/>
              </a:ext>
            </a:extLst>
          </p:cNvPr>
          <p:cNvSpPr txBox="1"/>
          <p:nvPr/>
        </p:nvSpPr>
        <p:spPr>
          <a:xfrm>
            <a:off x="6779007" y="47708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2E097E21-9E38-48BA-A73E-84AAFAAAC3F9}"/>
              </a:ext>
            </a:extLst>
          </p:cNvPr>
          <p:cNvSpPr txBox="1"/>
          <p:nvPr/>
        </p:nvSpPr>
        <p:spPr>
          <a:xfrm>
            <a:off x="1880913" y="6085622"/>
            <a:ext cx="443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="" xmlns:a16="http://schemas.microsoft.com/office/drawing/2014/main" id="{21D6D1BF-C89A-45EE-9B42-4CEF791F4AE2}"/>
                  </a:ext>
                </a:extLst>
              </p:cNvPr>
              <p:cNvSpPr txBox="1"/>
              <p:nvPr/>
            </p:nvSpPr>
            <p:spPr>
              <a:xfrm>
                <a:off x="3921861" y="3941417"/>
                <a:ext cx="6975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1D6D1BF-C89A-45EE-9B42-4CEF791F4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861" y="3941417"/>
                <a:ext cx="69758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="" xmlns:a16="http://schemas.microsoft.com/office/drawing/2014/main" id="{7811D006-7CC8-4659-8C8E-24F246E456BD}"/>
                  </a:ext>
                </a:extLst>
              </p:cNvPr>
              <p:cNvSpPr txBox="1"/>
              <p:nvPr/>
            </p:nvSpPr>
            <p:spPr>
              <a:xfrm>
                <a:off x="1562503" y="3177742"/>
                <a:ext cx="1478835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???</m:t>
                      </m:r>
                      <m:r>
                        <a:rPr lang="en-GB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811D006-7CC8-4659-8C8E-24F246E45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503" y="3177742"/>
                <a:ext cx="1478835" cy="6190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316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AD60F207-453C-4393-9B6A-74AE7C6ADCED}"/>
              </a:ext>
            </a:extLst>
          </p:cNvPr>
          <p:cNvSpPr/>
          <p:nvPr/>
        </p:nvSpPr>
        <p:spPr>
          <a:xfrm>
            <a:off x="8065851" y="4266815"/>
            <a:ext cx="3163295" cy="15337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24155C7C-6A54-46A5-9E73-72F7D02764F9}"/>
              </a:ext>
            </a:extLst>
          </p:cNvPr>
          <p:cNvSpPr/>
          <p:nvPr/>
        </p:nvSpPr>
        <p:spPr>
          <a:xfrm>
            <a:off x="8071898" y="2849913"/>
            <a:ext cx="3163295" cy="126910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08728A-1694-4528-8C10-357D26FD6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326"/>
            <a:ext cx="10515600" cy="1325563"/>
          </a:xfrm>
        </p:spPr>
        <p:txBody>
          <a:bodyPr/>
          <a:lstStyle/>
          <a:p>
            <a:r>
              <a:rPr lang="en-GB" dirty="0"/>
              <a:t>Computational graphs – backward pass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E4CB327E-8905-4E21-8EAE-CE35615FB28F}"/>
              </a:ext>
            </a:extLst>
          </p:cNvPr>
          <p:cNvSpPr txBox="1"/>
          <p:nvPr/>
        </p:nvSpPr>
        <p:spPr>
          <a:xfrm>
            <a:off x="8071898" y="2158903"/>
            <a:ext cx="346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f(a, b, c) = a*b + c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9ADEF3E3-0BCE-411A-83D7-04C7BE9CF8CE}"/>
              </a:ext>
            </a:extLst>
          </p:cNvPr>
          <p:cNvGrpSpPr/>
          <p:nvPr/>
        </p:nvGrpSpPr>
        <p:grpSpPr>
          <a:xfrm>
            <a:off x="1033671" y="2264670"/>
            <a:ext cx="6486874" cy="4024975"/>
            <a:chOff x="2488759" y="2363627"/>
            <a:chExt cx="6486874" cy="4024975"/>
          </a:xfrm>
        </p:grpSpPr>
        <p:grpSp>
          <p:nvGrpSpPr>
            <p:cNvPr id="39" name="Group 38">
              <a:extLst>
                <a:ext uri="{FF2B5EF4-FFF2-40B4-BE49-F238E27FC236}">
                  <a16:creationId xmlns="" xmlns:a16="http://schemas.microsoft.com/office/drawing/2014/main" id="{CE08577C-A6F9-4FA5-9CCD-0BB119A010EF}"/>
                </a:ext>
              </a:extLst>
            </p:cNvPr>
            <p:cNvGrpSpPr/>
            <p:nvPr/>
          </p:nvGrpSpPr>
          <p:grpSpPr>
            <a:xfrm>
              <a:off x="2488759" y="2820827"/>
              <a:ext cx="6162260" cy="3567775"/>
              <a:chOff x="1152940" y="1645113"/>
              <a:chExt cx="6162260" cy="3567775"/>
            </a:xfrm>
          </p:grpSpPr>
          <p:sp>
            <p:nvSpPr>
              <p:cNvPr id="4" name="Oval 3">
                <a:extLst>
                  <a:ext uri="{FF2B5EF4-FFF2-40B4-BE49-F238E27FC236}">
                    <a16:creationId xmlns="" xmlns:a16="http://schemas.microsoft.com/office/drawing/2014/main" id="{4F5775EA-720A-4AFB-8893-C5140DEE799D}"/>
                  </a:ext>
                </a:extLst>
              </p:cNvPr>
              <p:cNvSpPr/>
              <p:nvPr/>
            </p:nvSpPr>
            <p:spPr>
              <a:xfrm>
                <a:off x="3347499" y="2177850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="" xmlns:a16="http://schemas.microsoft.com/office/drawing/2014/main" id="{82B0B8D3-4BEE-4510-8088-AE0EBD1BC84E}"/>
                  </a:ext>
                </a:extLst>
              </p:cNvPr>
              <p:cNvSpPr/>
              <p:nvPr/>
            </p:nvSpPr>
            <p:spPr>
              <a:xfrm>
                <a:off x="5913119" y="3190058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A9750C85-D2AC-4BD4-95A9-19436AC600BD}"/>
                  </a:ext>
                </a:extLst>
              </p:cNvPr>
              <p:cNvSpPr/>
              <p:nvPr/>
            </p:nvSpPr>
            <p:spPr>
              <a:xfrm>
                <a:off x="1152940" y="1645113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id="{CEB16A8B-7E67-479C-824E-B2241C012593}"/>
                  </a:ext>
                </a:extLst>
              </p:cNvPr>
              <p:cNvSpPr/>
              <p:nvPr/>
            </p:nvSpPr>
            <p:spPr>
              <a:xfrm>
                <a:off x="1152940" y="3007178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b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id="{1169847F-BFCA-4E87-A806-B9287B0FBC46}"/>
                  </a:ext>
                </a:extLst>
              </p:cNvPr>
              <p:cNvSpPr/>
              <p:nvPr/>
            </p:nvSpPr>
            <p:spPr>
              <a:xfrm>
                <a:off x="1152940" y="4680151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c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="" xmlns:a16="http://schemas.microsoft.com/office/drawing/2014/main" id="{DE54AFD1-4D2E-4A27-96B2-482E0CF9B797}"/>
                  </a:ext>
                </a:extLst>
              </p:cNvPr>
              <p:cNvCxnSpPr>
                <a:cxnSpLocks/>
                <a:stCxn id="16" idx="3"/>
                <a:endCxn id="4" idx="2"/>
              </p:cNvCxnSpPr>
              <p:nvPr/>
            </p:nvCxnSpPr>
            <p:spPr>
              <a:xfrm>
                <a:off x="1948070" y="1911482"/>
                <a:ext cx="1399429" cy="7235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="" xmlns:a16="http://schemas.microsoft.com/office/drawing/2014/main" id="{E4E53E68-531E-4F8C-9F11-3C53EE2E19E5}"/>
                  </a:ext>
                </a:extLst>
              </p:cNvPr>
              <p:cNvCxnSpPr>
                <a:stCxn id="18" idx="3"/>
                <a:endCxn id="4" idx="2"/>
              </p:cNvCxnSpPr>
              <p:nvPr/>
            </p:nvCxnSpPr>
            <p:spPr>
              <a:xfrm flipV="1">
                <a:off x="1948070" y="2635050"/>
                <a:ext cx="1399429" cy="6384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="" xmlns:a16="http://schemas.microsoft.com/office/drawing/2014/main" id="{E22518DB-1505-4DB3-AF75-2AAB96D7F6AE}"/>
                  </a:ext>
                </a:extLst>
              </p:cNvPr>
              <p:cNvCxnSpPr>
                <a:stCxn id="20" idx="3"/>
                <a:endCxn id="14" idx="2"/>
              </p:cNvCxnSpPr>
              <p:nvPr/>
            </p:nvCxnSpPr>
            <p:spPr>
              <a:xfrm flipV="1">
                <a:off x="1948070" y="3647258"/>
                <a:ext cx="3965049" cy="12992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="" xmlns:a16="http://schemas.microsoft.com/office/drawing/2014/main" id="{AD09CE19-0AC5-4696-8400-F455A2367C6A}"/>
                  </a:ext>
                </a:extLst>
              </p:cNvPr>
              <p:cNvCxnSpPr>
                <a:cxnSpLocks/>
                <a:stCxn id="4" idx="6"/>
                <a:endCxn id="14" idx="2"/>
              </p:cNvCxnSpPr>
              <p:nvPr/>
            </p:nvCxnSpPr>
            <p:spPr>
              <a:xfrm>
                <a:off x="4261899" y="2635050"/>
                <a:ext cx="1651220" cy="10122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="" xmlns:a16="http://schemas.microsoft.com/office/drawing/2014/main" id="{46DF4DBC-6DBF-45E2-8C79-6044978C6748}"/>
                  </a:ext>
                </a:extLst>
              </p:cNvPr>
              <p:cNvCxnSpPr>
                <a:stCxn id="14" idx="6"/>
              </p:cNvCxnSpPr>
              <p:nvPr/>
            </p:nvCxnSpPr>
            <p:spPr>
              <a:xfrm>
                <a:off x="6827519" y="3647258"/>
                <a:ext cx="48768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="" xmlns:a16="http://schemas.microsoft.com/office/drawing/2014/main" id="{58A4898B-7829-43EF-9030-1C7B33200016}"/>
                  </a:ext>
                </a:extLst>
              </p:cNvPr>
              <p:cNvSpPr txBox="1"/>
              <p:nvPr/>
            </p:nvSpPr>
            <p:spPr>
              <a:xfrm>
                <a:off x="6813888" y="3180587"/>
                <a:ext cx="255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f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3B13262B-1CD1-489E-A419-28E4169C52A3}"/>
                </a:ext>
              </a:extLst>
            </p:cNvPr>
            <p:cNvSpPr txBox="1"/>
            <p:nvPr/>
          </p:nvSpPr>
          <p:spPr>
            <a:xfrm>
              <a:off x="2526470" y="2363627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053DC688-47D8-48C7-804F-CED84AD13F78}"/>
                </a:ext>
              </a:extLst>
            </p:cNvPr>
            <p:cNvSpPr txBox="1"/>
            <p:nvPr/>
          </p:nvSpPr>
          <p:spPr>
            <a:xfrm>
              <a:off x="2525003" y="3808553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133E009C-523A-4F4E-ADC7-234C29B79BDC}"/>
                </a:ext>
              </a:extLst>
            </p:cNvPr>
            <p:cNvSpPr txBox="1"/>
            <p:nvPr/>
          </p:nvSpPr>
          <p:spPr>
            <a:xfrm>
              <a:off x="2571206" y="5472603"/>
              <a:ext cx="442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-4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2F0D32F6-6BB7-4FF0-97BC-64E8DF624A28}"/>
                </a:ext>
              </a:extLst>
            </p:cNvPr>
            <p:cNvSpPr txBox="1"/>
            <p:nvPr/>
          </p:nvSpPr>
          <p:spPr>
            <a:xfrm>
              <a:off x="5837681" y="3490554"/>
              <a:ext cx="54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12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0AFC5467-074C-41EC-B1E2-CE5DC2EB65A1}"/>
                </a:ext>
              </a:extLst>
            </p:cNvPr>
            <p:cNvSpPr txBox="1"/>
            <p:nvPr/>
          </p:nvSpPr>
          <p:spPr>
            <a:xfrm>
              <a:off x="8430651" y="4369461"/>
              <a:ext cx="54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8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4EEA527-AEF3-465B-B391-D83AEB6311BE}"/>
              </a:ext>
            </a:extLst>
          </p:cNvPr>
          <p:cNvSpPr txBox="1"/>
          <p:nvPr/>
        </p:nvSpPr>
        <p:spPr>
          <a:xfrm>
            <a:off x="894492" y="1529330"/>
            <a:ext cx="1047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 backward, from the end of the computational graph, and compute the gradient for each node in the graph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DB7116C-5490-4F1B-80AC-72504152D2DC}"/>
              </a:ext>
            </a:extLst>
          </p:cNvPr>
          <p:cNvSpPr txBox="1"/>
          <p:nvPr/>
        </p:nvSpPr>
        <p:spPr>
          <a:xfrm>
            <a:off x="4098541" y="337327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FAC6115-1D04-47E0-86C5-745208E90244}"/>
              </a:ext>
            </a:extLst>
          </p:cNvPr>
          <p:cNvSpPr txBox="1"/>
          <p:nvPr/>
        </p:nvSpPr>
        <p:spPr>
          <a:xfrm>
            <a:off x="8313185" y="3244334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 = a*b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B1DD64D-7601-4E71-8C5A-D7A714B4FE08}"/>
              </a:ext>
            </a:extLst>
          </p:cNvPr>
          <p:cNvSpPr txBox="1"/>
          <p:nvPr/>
        </p:nvSpPr>
        <p:spPr>
          <a:xfrm>
            <a:off x="8422481" y="4789129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 = x +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id="{82BB2EB3-BA7F-46A9-BA39-25164710194F}"/>
                  </a:ext>
                </a:extLst>
              </p:cNvPr>
              <p:cNvSpPr txBox="1"/>
              <p:nvPr/>
            </p:nvSpPr>
            <p:spPr>
              <a:xfrm>
                <a:off x="9545858" y="2957524"/>
                <a:ext cx="741806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GB" dirty="0"/>
                  <a:t> = b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BB2EB3-BA7F-46A9-BA39-251647101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858" y="2957524"/>
                <a:ext cx="741806" cy="499560"/>
              </a:xfrm>
              <a:prstGeom prst="rect">
                <a:avLst/>
              </a:prstGeom>
              <a:blipFill>
                <a:blip r:embed="rId2"/>
                <a:stretch>
                  <a:fillRect r="-5738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F85CC13F-8EB4-4A25-8299-C1F78F4763FE}"/>
                  </a:ext>
                </a:extLst>
              </p:cNvPr>
              <p:cNvSpPr txBox="1"/>
              <p:nvPr/>
            </p:nvSpPr>
            <p:spPr>
              <a:xfrm>
                <a:off x="9545858" y="3531495"/>
                <a:ext cx="726161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GB" dirty="0"/>
                  <a:t> = a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5CC13F-8EB4-4A25-8299-C1F78F476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858" y="3531495"/>
                <a:ext cx="726161" cy="499560"/>
              </a:xfrm>
              <a:prstGeom prst="rect">
                <a:avLst/>
              </a:prstGeom>
              <a:blipFill>
                <a:blip r:embed="rId3"/>
                <a:stretch>
                  <a:fillRect r="-5882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="" xmlns:a16="http://schemas.microsoft.com/office/drawing/2014/main" id="{89140B7E-7C54-4E29-A38C-5159EC696418}"/>
                  </a:ext>
                </a:extLst>
              </p:cNvPr>
              <p:cNvSpPr txBox="1"/>
              <p:nvPr/>
            </p:nvSpPr>
            <p:spPr>
              <a:xfrm>
                <a:off x="9550474" y="4419105"/>
                <a:ext cx="732573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en-GB" dirty="0"/>
                  <a:t> = 1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9140B7E-7C54-4E29-A38C-5159EC696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474" y="4419105"/>
                <a:ext cx="732573" cy="499560"/>
              </a:xfrm>
              <a:prstGeom prst="rect">
                <a:avLst/>
              </a:prstGeom>
              <a:blipFill>
                <a:blip r:embed="rId4"/>
                <a:stretch>
                  <a:fillRect r="-5833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id="{AAB59EDC-233D-4581-A213-5A7AF5111A9A}"/>
                  </a:ext>
                </a:extLst>
              </p:cNvPr>
              <p:cNvSpPr txBox="1"/>
              <p:nvPr/>
            </p:nvSpPr>
            <p:spPr>
              <a:xfrm>
                <a:off x="9550474" y="5066462"/>
                <a:ext cx="732573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GB" dirty="0"/>
                  <a:t> = 1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AB59EDC-233D-4581-A213-5A7AF5111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474" y="5066462"/>
                <a:ext cx="732573" cy="499560"/>
              </a:xfrm>
              <a:prstGeom prst="rect">
                <a:avLst/>
              </a:prstGeom>
              <a:blipFill>
                <a:blip r:embed="rId5"/>
                <a:stretch>
                  <a:fillRect r="-5833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0F6FA729-A76A-4EE0-863D-B4789992CB91}"/>
                  </a:ext>
                </a:extLst>
              </p:cNvPr>
              <p:cNvSpPr txBox="1"/>
              <p:nvPr/>
            </p:nvSpPr>
            <p:spPr>
              <a:xfrm>
                <a:off x="8228547" y="6073127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6FA729-A76A-4EE0-863D-B4789992C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547" y="6073127"/>
                <a:ext cx="937757" cy="499560"/>
              </a:xfrm>
              <a:prstGeom prst="rect">
                <a:avLst/>
              </a:prstGeom>
              <a:blipFill>
                <a:blip r:embed="rId6"/>
                <a:stretch>
                  <a:fillRect r="-5844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="" xmlns:a16="http://schemas.microsoft.com/office/drawing/2014/main" id="{EF1A746D-979A-4BE1-AFF3-F628C2949059}"/>
                  </a:ext>
                </a:extLst>
              </p:cNvPr>
              <p:cNvSpPr txBox="1"/>
              <p:nvPr/>
            </p:nvSpPr>
            <p:spPr>
              <a:xfrm>
                <a:off x="10563356" y="6011512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F1A746D-979A-4BE1-AFF3-F628C2949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3356" y="6011512"/>
                <a:ext cx="937757" cy="499560"/>
              </a:xfrm>
              <a:prstGeom prst="rect">
                <a:avLst/>
              </a:prstGeom>
              <a:blipFill>
                <a:blip r:embed="rId7"/>
                <a:stretch>
                  <a:fillRect r="-5195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="" xmlns:a16="http://schemas.microsoft.com/office/drawing/2014/main" id="{8E61A364-9CEA-4467-8920-1C3FE7230455}"/>
                  </a:ext>
                </a:extLst>
              </p:cNvPr>
              <p:cNvSpPr txBox="1"/>
              <p:nvPr/>
            </p:nvSpPr>
            <p:spPr>
              <a:xfrm>
                <a:off x="9440059" y="6028101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61A364-9CEA-4467-8920-1C3FE7230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0059" y="6028101"/>
                <a:ext cx="937757" cy="499560"/>
              </a:xfrm>
              <a:prstGeom prst="rect">
                <a:avLst/>
              </a:prstGeom>
              <a:blipFill>
                <a:blip r:embed="rId8"/>
                <a:stretch>
                  <a:fillRect r="-5882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7C3570DE-42DE-43B2-B539-5ACEB2410E34}"/>
              </a:ext>
            </a:extLst>
          </p:cNvPr>
          <p:cNvSpPr txBox="1"/>
          <p:nvPr/>
        </p:nvSpPr>
        <p:spPr>
          <a:xfrm>
            <a:off x="6779007" y="47708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2E097E21-9E38-48BA-A73E-84AAFAAAC3F9}"/>
              </a:ext>
            </a:extLst>
          </p:cNvPr>
          <p:cNvSpPr txBox="1"/>
          <p:nvPr/>
        </p:nvSpPr>
        <p:spPr>
          <a:xfrm>
            <a:off x="1880913" y="6085622"/>
            <a:ext cx="443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="" xmlns:a16="http://schemas.microsoft.com/office/drawing/2014/main" id="{21D6D1BF-C89A-45EE-9B42-4CEF791F4AE2}"/>
                  </a:ext>
                </a:extLst>
              </p:cNvPr>
              <p:cNvSpPr txBox="1"/>
              <p:nvPr/>
            </p:nvSpPr>
            <p:spPr>
              <a:xfrm>
                <a:off x="3921861" y="3941417"/>
                <a:ext cx="6975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1D6D1BF-C89A-45EE-9B42-4CEF791F4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861" y="3941417"/>
                <a:ext cx="69758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="" xmlns:a16="http://schemas.microsoft.com/office/drawing/2014/main" id="{7811D006-7CC8-4659-8C8E-24F246E456BD}"/>
                  </a:ext>
                </a:extLst>
              </p:cNvPr>
              <p:cNvSpPr txBox="1"/>
              <p:nvPr/>
            </p:nvSpPr>
            <p:spPr>
              <a:xfrm>
                <a:off x="1562503" y="3177742"/>
                <a:ext cx="1478835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???</m:t>
                      </m:r>
                      <m:r>
                        <a:rPr lang="en-GB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811D006-7CC8-4659-8C8E-24F246E45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503" y="3177742"/>
                <a:ext cx="1478835" cy="6190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="" xmlns:a16="http://schemas.microsoft.com/office/drawing/2014/main" id="{36E9BED6-C03F-44D8-A7C2-C6FDF1C54CFD}"/>
                  </a:ext>
                </a:extLst>
              </p:cNvPr>
              <p:cNvSpPr txBox="1"/>
              <p:nvPr/>
            </p:nvSpPr>
            <p:spPr>
              <a:xfrm>
                <a:off x="4270654" y="2234071"/>
                <a:ext cx="2380154" cy="499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800" b="0" dirty="0">
                    <a:solidFill>
                      <a:schemeClr val="accent1"/>
                    </a:solidFill>
                  </a:rPr>
                  <a:t>Chain rule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GB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f>
                      <m:fPr>
                        <m:ctrlP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n-GB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6E9BED6-C03F-44D8-A7C2-C6FDF1C54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0654" y="2234071"/>
                <a:ext cx="2380154" cy="499560"/>
              </a:xfrm>
              <a:prstGeom prst="rect">
                <a:avLst/>
              </a:prstGeom>
              <a:blipFill>
                <a:blip r:embed="rId11"/>
                <a:stretch>
                  <a:fillRect l="-2308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734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AD60F207-453C-4393-9B6A-74AE7C6ADCED}"/>
              </a:ext>
            </a:extLst>
          </p:cNvPr>
          <p:cNvSpPr/>
          <p:nvPr/>
        </p:nvSpPr>
        <p:spPr>
          <a:xfrm>
            <a:off x="8065851" y="4266815"/>
            <a:ext cx="3163295" cy="15337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24155C7C-6A54-46A5-9E73-72F7D02764F9}"/>
              </a:ext>
            </a:extLst>
          </p:cNvPr>
          <p:cNvSpPr/>
          <p:nvPr/>
        </p:nvSpPr>
        <p:spPr>
          <a:xfrm>
            <a:off x="8071898" y="2849913"/>
            <a:ext cx="3163295" cy="126910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08728A-1694-4528-8C10-357D26FD6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326"/>
            <a:ext cx="10515600" cy="1325563"/>
          </a:xfrm>
        </p:spPr>
        <p:txBody>
          <a:bodyPr/>
          <a:lstStyle/>
          <a:p>
            <a:r>
              <a:rPr lang="en-GB" dirty="0"/>
              <a:t>Computational graphs – backward pass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E4CB327E-8905-4E21-8EAE-CE35615FB28F}"/>
              </a:ext>
            </a:extLst>
          </p:cNvPr>
          <p:cNvSpPr txBox="1"/>
          <p:nvPr/>
        </p:nvSpPr>
        <p:spPr>
          <a:xfrm>
            <a:off x="8071898" y="2158903"/>
            <a:ext cx="346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f(a, b, c) = a*b + c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9ADEF3E3-0BCE-411A-83D7-04C7BE9CF8CE}"/>
              </a:ext>
            </a:extLst>
          </p:cNvPr>
          <p:cNvGrpSpPr/>
          <p:nvPr/>
        </p:nvGrpSpPr>
        <p:grpSpPr>
          <a:xfrm>
            <a:off x="1033671" y="2264670"/>
            <a:ext cx="6486874" cy="4024975"/>
            <a:chOff x="2488759" y="2363627"/>
            <a:chExt cx="6486874" cy="4024975"/>
          </a:xfrm>
        </p:grpSpPr>
        <p:grpSp>
          <p:nvGrpSpPr>
            <p:cNvPr id="39" name="Group 38">
              <a:extLst>
                <a:ext uri="{FF2B5EF4-FFF2-40B4-BE49-F238E27FC236}">
                  <a16:creationId xmlns="" xmlns:a16="http://schemas.microsoft.com/office/drawing/2014/main" id="{CE08577C-A6F9-4FA5-9CCD-0BB119A010EF}"/>
                </a:ext>
              </a:extLst>
            </p:cNvPr>
            <p:cNvGrpSpPr/>
            <p:nvPr/>
          </p:nvGrpSpPr>
          <p:grpSpPr>
            <a:xfrm>
              <a:off x="2488759" y="2820827"/>
              <a:ext cx="6162260" cy="3567775"/>
              <a:chOff x="1152940" y="1645113"/>
              <a:chExt cx="6162260" cy="3567775"/>
            </a:xfrm>
          </p:grpSpPr>
          <p:sp>
            <p:nvSpPr>
              <p:cNvPr id="4" name="Oval 3">
                <a:extLst>
                  <a:ext uri="{FF2B5EF4-FFF2-40B4-BE49-F238E27FC236}">
                    <a16:creationId xmlns="" xmlns:a16="http://schemas.microsoft.com/office/drawing/2014/main" id="{4F5775EA-720A-4AFB-8893-C5140DEE799D}"/>
                  </a:ext>
                </a:extLst>
              </p:cNvPr>
              <p:cNvSpPr/>
              <p:nvPr/>
            </p:nvSpPr>
            <p:spPr>
              <a:xfrm>
                <a:off x="3347499" y="2177850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="" xmlns:a16="http://schemas.microsoft.com/office/drawing/2014/main" id="{82B0B8D3-4BEE-4510-8088-AE0EBD1BC84E}"/>
                  </a:ext>
                </a:extLst>
              </p:cNvPr>
              <p:cNvSpPr/>
              <p:nvPr/>
            </p:nvSpPr>
            <p:spPr>
              <a:xfrm>
                <a:off x="5913119" y="3190058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A9750C85-D2AC-4BD4-95A9-19436AC600BD}"/>
                  </a:ext>
                </a:extLst>
              </p:cNvPr>
              <p:cNvSpPr/>
              <p:nvPr/>
            </p:nvSpPr>
            <p:spPr>
              <a:xfrm>
                <a:off x="1152940" y="1645113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id="{CEB16A8B-7E67-479C-824E-B2241C012593}"/>
                  </a:ext>
                </a:extLst>
              </p:cNvPr>
              <p:cNvSpPr/>
              <p:nvPr/>
            </p:nvSpPr>
            <p:spPr>
              <a:xfrm>
                <a:off x="1152940" y="3007178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b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id="{1169847F-BFCA-4E87-A806-B9287B0FBC46}"/>
                  </a:ext>
                </a:extLst>
              </p:cNvPr>
              <p:cNvSpPr/>
              <p:nvPr/>
            </p:nvSpPr>
            <p:spPr>
              <a:xfrm>
                <a:off x="1152940" y="4680151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c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="" xmlns:a16="http://schemas.microsoft.com/office/drawing/2014/main" id="{DE54AFD1-4D2E-4A27-96B2-482E0CF9B797}"/>
                  </a:ext>
                </a:extLst>
              </p:cNvPr>
              <p:cNvCxnSpPr>
                <a:cxnSpLocks/>
                <a:stCxn id="16" idx="3"/>
                <a:endCxn id="4" idx="2"/>
              </p:cNvCxnSpPr>
              <p:nvPr/>
            </p:nvCxnSpPr>
            <p:spPr>
              <a:xfrm>
                <a:off x="1948070" y="1911482"/>
                <a:ext cx="1399429" cy="7235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="" xmlns:a16="http://schemas.microsoft.com/office/drawing/2014/main" id="{E4E53E68-531E-4F8C-9F11-3C53EE2E19E5}"/>
                  </a:ext>
                </a:extLst>
              </p:cNvPr>
              <p:cNvCxnSpPr>
                <a:stCxn id="18" idx="3"/>
                <a:endCxn id="4" idx="2"/>
              </p:cNvCxnSpPr>
              <p:nvPr/>
            </p:nvCxnSpPr>
            <p:spPr>
              <a:xfrm flipV="1">
                <a:off x="1948070" y="2635050"/>
                <a:ext cx="1399429" cy="6384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="" xmlns:a16="http://schemas.microsoft.com/office/drawing/2014/main" id="{E22518DB-1505-4DB3-AF75-2AAB96D7F6AE}"/>
                  </a:ext>
                </a:extLst>
              </p:cNvPr>
              <p:cNvCxnSpPr>
                <a:stCxn id="20" idx="3"/>
                <a:endCxn id="14" idx="2"/>
              </p:cNvCxnSpPr>
              <p:nvPr/>
            </p:nvCxnSpPr>
            <p:spPr>
              <a:xfrm flipV="1">
                <a:off x="1948070" y="3647258"/>
                <a:ext cx="3965049" cy="12992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="" xmlns:a16="http://schemas.microsoft.com/office/drawing/2014/main" id="{AD09CE19-0AC5-4696-8400-F455A2367C6A}"/>
                  </a:ext>
                </a:extLst>
              </p:cNvPr>
              <p:cNvCxnSpPr>
                <a:cxnSpLocks/>
                <a:stCxn id="4" idx="6"/>
                <a:endCxn id="14" idx="2"/>
              </p:cNvCxnSpPr>
              <p:nvPr/>
            </p:nvCxnSpPr>
            <p:spPr>
              <a:xfrm>
                <a:off x="4261899" y="2635050"/>
                <a:ext cx="1651220" cy="10122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="" xmlns:a16="http://schemas.microsoft.com/office/drawing/2014/main" id="{46DF4DBC-6DBF-45E2-8C79-6044978C6748}"/>
                  </a:ext>
                </a:extLst>
              </p:cNvPr>
              <p:cNvCxnSpPr>
                <a:stCxn id="14" idx="6"/>
              </p:cNvCxnSpPr>
              <p:nvPr/>
            </p:nvCxnSpPr>
            <p:spPr>
              <a:xfrm>
                <a:off x="6827519" y="3647258"/>
                <a:ext cx="48768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="" xmlns:a16="http://schemas.microsoft.com/office/drawing/2014/main" id="{58A4898B-7829-43EF-9030-1C7B33200016}"/>
                  </a:ext>
                </a:extLst>
              </p:cNvPr>
              <p:cNvSpPr txBox="1"/>
              <p:nvPr/>
            </p:nvSpPr>
            <p:spPr>
              <a:xfrm>
                <a:off x="6813888" y="3180587"/>
                <a:ext cx="255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f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3B13262B-1CD1-489E-A419-28E4169C52A3}"/>
                </a:ext>
              </a:extLst>
            </p:cNvPr>
            <p:cNvSpPr txBox="1"/>
            <p:nvPr/>
          </p:nvSpPr>
          <p:spPr>
            <a:xfrm>
              <a:off x="2526470" y="2363627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053DC688-47D8-48C7-804F-CED84AD13F78}"/>
                </a:ext>
              </a:extLst>
            </p:cNvPr>
            <p:cNvSpPr txBox="1"/>
            <p:nvPr/>
          </p:nvSpPr>
          <p:spPr>
            <a:xfrm>
              <a:off x="2525003" y="3808553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133E009C-523A-4F4E-ADC7-234C29B79BDC}"/>
                </a:ext>
              </a:extLst>
            </p:cNvPr>
            <p:cNvSpPr txBox="1"/>
            <p:nvPr/>
          </p:nvSpPr>
          <p:spPr>
            <a:xfrm>
              <a:off x="2571206" y="5472603"/>
              <a:ext cx="442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-4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2F0D32F6-6BB7-4FF0-97BC-64E8DF624A28}"/>
                </a:ext>
              </a:extLst>
            </p:cNvPr>
            <p:cNvSpPr txBox="1"/>
            <p:nvPr/>
          </p:nvSpPr>
          <p:spPr>
            <a:xfrm>
              <a:off x="5837681" y="3490554"/>
              <a:ext cx="54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12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0AFC5467-074C-41EC-B1E2-CE5DC2EB65A1}"/>
                </a:ext>
              </a:extLst>
            </p:cNvPr>
            <p:cNvSpPr txBox="1"/>
            <p:nvPr/>
          </p:nvSpPr>
          <p:spPr>
            <a:xfrm>
              <a:off x="8430651" y="4369461"/>
              <a:ext cx="54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8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4EEA527-AEF3-465B-B391-D83AEB6311BE}"/>
              </a:ext>
            </a:extLst>
          </p:cNvPr>
          <p:cNvSpPr txBox="1"/>
          <p:nvPr/>
        </p:nvSpPr>
        <p:spPr>
          <a:xfrm>
            <a:off x="894492" y="1529330"/>
            <a:ext cx="1047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 backward, from the end of the computational graph, and compute the gradient for each node in the graph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DB7116C-5490-4F1B-80AC-72504152D2DC}"/>
              </a:ext>
            </a:extLst>
          </p:cNvPr>
          <p:cNvSpPr txBox="1"/>
          <p:nvPr/>
        </p:nvSpPr>
        <p:spPr>
          <a:xfrm>
            <a:off x="4098541" y="337327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FAC6115-1D04-47E0-86C5-745208E90244}"/>
              </a:ext>
            </a:extLst>
          </p:cNvPr>
          <p:cNvSpPr txBox="1"/>
          <p:nvPr/>
        </p:nvSpPr>
        <p:spPr>
          <a:xfrm>
            <a:off x="8313185" y="3244334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 = a*b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B1DD64D-7601-4E71-8C5A-D7A714B4FE08}"/>
              </a:ext>
            </a:extLst>
          </p:cNvPr>
          <p:cNvSpPr txBox="1"/>
          <p:nvPr/>
        </p:nvSpPr>
        <p:spPr>
          <a:xfrm>
            <a:off x="8422481" y="4789129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 = x +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id="{82BB2EB3-BA7F-46A9-BA39-25164710194F}"/>
                  </a:ext>
                </a:extLst>
              </p:cNvPr>
              <p:cNvSpPr txBox="1"/>
              <p:nvPr/>
            </p:nvSpPr>
            <p:spPr>
              <a:xfrm>
                <a:off x="9545858" y="2957524"/>
                <a:ext cx="741806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GB" dirty="0"/>
                  <a:t> = b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BB2EB3-BA7F-46A9-BA39-251647101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858" y="2957524"/>
                <a:ext cx="741806" cy="499560"/>
              </a:xfrm>
              <a:prstGeom prst="rect">
                <a:avLst/>
              </a:prstGeom>
              <a:blipFill>
                <a:blip r:embed="rId2"/>
                <a:stretch>
                  <a:fillRect r="-5738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F85CC13F-8EB4-4A25-8299-C1F78F4763FE}"/>
                  </a:ext>
                </a:extLst>
              </p:cNvPr>
              <p:cNvSpPr txBox="1"/>
              <p:nvPr/>
            </p:nvSpPr>
            <p:spPr>
              <a:xfrm>
                <a:off x="9545858" y="3531495"/>
                <a:ext cx="726161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GB" dirty="0"/>
                  <a:t> = a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5CC13F-8EB4-4A25-8299-C1F78F476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858" y="3531495"/>
                <a:ext cx="726161" cy="499560"/>
              </a:xfrm>
              <a:prstGeom prst="rect">
                <a:avLst/>
              </a:prstGeom>
              <a:blipFill>
                <a:blip r:embed="rId3"/>
                <a:stretch>
                  <a:fillRect r="-5882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="" xmlns:a16="http://schemas.microsoft.com/office/drawing/2014/main" id="{89140B7E-7C54-4E29-A38C-5159EC696418}"/>
                  </a:ext>
                </a:extLst>
              </p:cNvPr>
              <p:cNvSpPr txBox="1"/>
              <p:nvPr/>
            </p:nvSpPr>
            <p:spPr>
              <a:xfrm>
                <a:off x="9550474" y="4419105"/>
                <a:ext cx="732573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en-GB" dirty="0"/>
                  <a:t> = 1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9140B7E-7C54-4E29-A38C-5159EC696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474" y="4419105"/>
                <a:ext cx="732573" cy="499560"/>
              </a:xfrm>
              <a:prstGeom prst="rect">
                <a:avLst/>
              </a:prstGeom>
              <a:blipFill>
                <a:blip r:embed="rId4"/>
                <a:stretch>
                  <a:fillRect r="-5833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id="{AAB59EDC-233D-4581-A213-5A7AF5111A9A}"/>
                  </a:ext>
                </a:extLst>
              </p:cNvPr>
              <p:cNvSpPr txBox="1"/>
              <p:nvPr/>
            </p:nvSpPr>
            <p:spPr>
              <a:xfrm>
                <a:off x="9550474" y="5066462"/>
                <a:ext cx="732573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GB" dirty="0"/>
                  <a:t> = 1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AB59EDC-233D-4581-A213-5A7AF5111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474" y="5066462"/>
                <a:ext cx="732573" cy="499560"/>
              </a:xfrm>
              <a:prstGeom prst="rect">
                <a:avLst/>
              </a:prstGeom>
              <a:blipFill>
                <a:blip r:embed="rId5"/>
                <a:stretch>
                  <a:fillRect r="-5833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0F6FA729-A76A-4EE0-863D-B4789992CB91}"/>
                  </a:ext>
                </a:extLst>
              </p:cNvPr>
              <p:cNvSpPr txBox="1"/>
              <p:nvPr/>
            </p:nvSpPr>
            <p:spPr>
              <a:xfrm>
                <a:off x="8228547" y="6073127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6FA729-A76A-4EE0-863D-B4789992C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547" y="6073127"/>
                <a:ext cx="937757" cy="499560"/>
              </a:xfrm>
              <a:prstGeom prst="rect">
                <a:avLst/>
              </a:prstGeom>
              <a:blipFill>
                <a:blip r:embed="rId6"/>
                <a:stretch>
                  <a:fillRect r="-5844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="" xmlns:a16="http://schemas.microsoft.com/office/drawing/2014/main" id="{EF1A746D-979A-4BE1-AFF3-F628C2949059}"/>
                  </a:ext>
                </a:extLst>
              </p:cNvPr>
              <p:cNvSpPr txBox="1"/>
              <p:nvPr/>
            </p:nvSpPr>
            <p:spPr>
              <a:xfrm>
                <a:off x="10563356" y="6011512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F1A746D-979A-4BE1-AFF3-F628C2949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3356" y="6011512"/>
                <a:ext cx="937757" cy="499560"/>
              </a:xfrm>
              <a:prstGeom prst="rect">
                <a:avLst/>
              </a:prstGeom>
              <a:blipFill>
                <a:blip r:embed="rId7"/>
                <a:stretch>
                  <a:fillRect r="-5195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="" xmlns:a16="http://schemas.microsoft.com/office/drawing/2014/main" id="{8E61A364-9CEA-4467-8920-1C3FE7230455}"/>
                  </a:ext>
                </a:extLst>
              </p:cNvPr>
              <p:cNvSpPr txBox="1"/>
              <p:nvPr/>
            </p:nvSpPr>
            <p:spPr>
              <a:xfrm>
                <a:off x="9440059" y="6028101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61A364-9CEA-4467-8920-1C3FE7230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0059" y="6028101"/>
                <a:ext cx="937757" cy="499560"/>
              </a:xfrm>
              <a:prstGeom prst="rect">
                <a:avLst/>
              </a:prstGeom>
              <a:blipFill>
                <a:blip r:embed="rId8"/>
                <a:stretch>
                  <a:fillRect r="-5882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7C3570DE-42DE-43B2-B539-5ACEB2410E34}"/>
              </a:ext>
            </a:extLst>
          </p:cNvPr>
          <p:cNvSpPr txBox="1"/>
          <p:nvPr/>
        </p:nvSpPr>
        <p:spPr>
          <a:xfrm>
            <a:off x="6779007" y="47708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2E097E21-9E38-48BA-A73E-84AAFAAAC3F9}"/>
              </a:ext>
            </a:extLst>
          </p:cNvPr>
          <p:cNvSpPr txBox="1"/>
          <p:nvPr/>
        </p:nvSpPr>
        <p:spPr>
          <a:xfrm>
            <a:off x="1880913" y="6085622"/>
            <a:ext cx="443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="" xmlns:a16="http://schemas.microsoft.com/office/drawing/2014/main" id="{21D6D1BF-C89A-45EE-9B42-4CEF791F4AE2}"/>
                  </a:ext>
                </a:extLst>
              </p:cNvPr>
              <p:cNvSpPr txBox="1"/>
              <p:nvPr/>
            </p:nvSpPr>
            <p:spPr>
              <a:xfrm>
                <a:off x="3921861" y="3941417"/>
                <a:ext cx="6975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1D6D1BF-C89A-45EE-9B42-4CEF791F4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861" y="3941417"/>
                <a:ext cx="69758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="" xmlns:a16="http://schemas.microsoft.com/office/drawing/2014/main" id="{7811D006-7CC8-4659-8C8E-24F246E456BD}"/>
                  </a:ext>
                </a:extLst>
              </p:cNvPr>
              <p:cNvSpPr txBox="1"/>
              <p:nvPr/>
            </p:nvSpPr>
            <p:spPr>
              <a:xfrm>
                <a:off x="1575182" y="3187415"/>
                <a:ext cx="1478835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=1∗4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811D006-7CC8-4659-8C8E-24F246E45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182" y="3187415"/>
                <a:ext cx="1478835" cy="6190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="" xmlns:a16="http://schemas.microsoft.com/office/drawing/2014/main" id="{36E9BED6-C03F-44D8-A7C2-C6FDF1C54CFD}"/>
                  </a:ext>
                </a:extLst>
              </p:cNvPr>
              <p:cNvSpPr txBox="1"/>
              <p:nvPr/>
            </p:nvSpPr>
            <p:spPr>
              <a:xfrm>
                <a:off x="4270654" y="2234071"/>
                <a:ext cx="2380154" cy="499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800" b="0" dirty="0">
                    <a:solidFill>
                      <a:schemeClr val="accent1"/>
                    </a:solidFill>
                  </a:rPr>
                  <a:t>Chain rule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GB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f>
                      <m:fPr>
                        <m:ctrlP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n-GB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6E9BED6-C03F-44D8-A7C2-C6FDF1C54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0654" y="2234071"/>
                <a:ext cx="2380154" cy="499560"/>
              </a:xfrm>
              <a:prstGeom prst="rect">
                <a:avLst/>
              </a:prstGeom>
              <a:blipFill>
                <a:blip r:embed="rId11"/>
                <a:stretch>
                  <a:fillRect l="-2308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611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AD60F207-453C-4393-9B6A-74AE7C6ADCED}"/>
              </a:ext>
            </a:extLst>
          </p:cNvPr>
          <p:cNvSpPr/>
          <p:nvPr/>
        </p:nvSpPr>
        <p:spPr>
          <a:xfrm>
            <a:off x="8065851" y="4266815"/>
            <a:ext cx="3163295" cy="15337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24155C7C-6A54-46A5-9E73-72F7D02764F9}"/>
              </a:ext>
            </a:extLst>
          </p:cNvPr>
          <p:cNvSpPr/>
          <p:nvPr/>
        </p:nvSpPr>
        <p:spPr>
          <a:xfrm>
            <a:off x="8071898" y="2849913"/>
            <a:ext cx="3163295" cy="126910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08728A-1694-4528-8C10-357D26FD6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326"/>
            <a:ext cx="10515600" cy="1325563"/>
          </a:xfrm>
        </p:spPr>
        <p:txBody>
          <a:bodyPr/>
          <a:lstStyle/>
          <a:p>
            <a:r>
              <a:rPr lang="en-GB" dirty="0"/>
              <a:t>Computational graphs – backward pass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E4CB327E-8905-4E21-8EAE-CE35615FB28F}"/>
              </a:ext>
            </a:extLst>
          </p:cNvPr>
          <p:cNvSpPr txBox="1"/>
          <p:nvPr/>
        </p:nvSpPr>
        <p:spPr>
          <a:xfrm>
            <a:off x="8071898" y="2158903"/>
            <a:ext cx="346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f(a, b, c) = a*b + c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9ADEF3E3-0BCE-411A-83D7-04C7BE9CF8CE}"/>
              </a:ext>
            </a:extLst>
          </p:cNvPr>
          <p:cNvGrpSpPr/>
          <p:nvPr/>
        </p:nvGrpSpPr>
        <p:grpSpPr>
          <a:xfrm>
            <a:off x="1033671" y="2264670"/>
            <a:ext cx="6486874" cy="4024975"/>
            <a:chOff x="2488759" y="2363627"/>
            <a:chExt cx="6486874" cy="4024975"/>
          </a:xfrm>
        </p:grpSpPr>
        <p:grpSp>
          <p:nvGrpSpPr>
            <p:cNvPr id="39" name="Group 38">
              <a:extLst>
                <a:ext uri="{FF2B5EF4-FFF2-40B4-BE49-F238E27FC236}">
                  <a16:creationId xmlns="" xmlns:a16="http://schemas.microsoft.com/office/drawing/2014/main" id="{CE08577C-A6F9-4FA5-9CCD-0BB119A010EF}"/>
                </a:ext>
              </a:extLst>
            </p:cNvPr>
            <p:cNvGrpSpPr/>
            <p:nvPr/>
          </p:nvGrpSpPr>
          <p:grpSpPr>
            <a:xfrm>
              <a:off x="2488759" y="2820827"/>
              <a:ext cx="6162260" cy="3567775"/>
              <a:chOff x="1152940" y="1645113"/>
              <a:chExt cx="6162260" cy="3567775"/>
            </a:xfrm>
          </p:grpSpPr>
          <p:sp>
            <p:nvSpPr>
              <p:cNvPr id="4" name="Oval 3">
                <a:extLst>
                  <a:ext uri="{FF2B5EF4-FFF2-40B4-BE49-F238E27FC236}">
                    <a16:creationId xmlns="" xmlns:a16="http://schemas.microsoft.com/office/drawing/2014/main" id="{4F5775EA-720A-4AFB-8893-C5140DEE799D}"/>
                  </a:ext>
                </a:extLst>
              </p:cNvPr>
              <p:cNvSpPr/>
              <p:nvPr/>
            </p:nvSpPr>
            <p:spPr>
              <a:xfrm>
                <a:off x="3347499" y="2177850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="" xmlns:a16="http://schemas.microsoft.com/office/drawing/2014/main" id="{82B0B8D3-4BEE-4510-8088-AE0EBD1BC84E}"/>
                  </a:ext>
                </a:extLst>
              </p:cNvPr>
              <p:cNvSpPr/>
              <p:nvPr/>
            </p:nvSpPr>
            <p:spPr>
              <a:xfrm>
                <a:off x="5913119" y="3190058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A9750C85-D2AC-4BD4-95A9-19436AC600BD}"/>
                  </a:ext>
                </a:extLst>
              </p:cNvPr>
              <p:cNvSpPr/>
              <p:nvPr/>
            </p:nvSpPr>
            <p:spPr>
              <a:xfrm>
                <a:off x="1152940" y="1645113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id="{CEB16A8B-7E67-479C-824E-B2241C012593}"/>
                  </a:ext>
                </a:extLst>
              </p:cNvPr>
              <p:cNvSpPr/>
              <p:nvPr/>
            </p:nvSpPr>
            <p:spPr>
              <a:xfrm>
                <a:off x="1152940" y="3007178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b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id="{1169847F-BFCA-4E87-A806-B9287B0FBC46}"/>
                  </a:ext>
                </a:extLst>
              </p:cNvPr>
              <p:cNvSpPr/>
              <p:nvPr/>
            </p:nvSpPr>
            <p:spPr>
              <a:xfrm>
                <a:off x="1152940" y="4680151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c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="" xmlns:a16="http://schemas.microsoft.com/office/drawing/2014/main" id="{DE54AFD1-4D2E-4A27-96B2-482E0CF9B797}"/>
                  </a:ext>
                </a:extLst>
              </p:cNvPr>
              <p:cNvCxnSpPr>
                <a:cxnSpLocks/>
                <a:stCxn id="16" idx="3"/>
                <a:endCxn id="4" idx="2"/>
              </p:cNvCxnSpPr>
              <p:nvPr/>
            </p:nvCxnSpPr>
            <p:spPr>
              <a:xfrm>
                <a:off x="1948070" y="1911482"/>
                <a:ext cx="1399429" cy="7235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="" xmlns:a16="http://schemas.microsoft.com/office/drawing/2014/main" id="{E4E53E68-531E-4F8C-9F11-3C53EE2E19E5}"/>
                  </a:ext>
                </a:extLst>
              </p:cNvPr>
              <p:cNvCxnSpPr>
                <a:stCxn id="18" idx="3"/>
                <a:endCxn id="4" idx="2"/>
              </p:cNvCxnSpPr>
              <p:nvPr/>
            </p:nvCxnSpPr>
            <p:spPr>
              <a:xfrm flipV="1">
                <a:off x="1948070" y="2635050"/>
                <a:ext cx="1399429" cy="6384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="" xmlns:a16="http://schemas.microsoft.com/office/drawing/2014/main" id="{E22518DB-1505-4DB3-AF75-2AAB96D7F6AE}"/>
                  </a:ext>
                </a:extLst>
              </p:cNvPr>
              <p:cNvCxnSpPr>
                <a:stCxn id="20" idx="3"/>
                <a:endCxn id="14" idx="2"/>
              </p:cNvCxnSpPr>
              <p:nvPr/>
            </p:nvCxnSpPr>
            <p:spPr>
              <a:xfrm flipV="1">
                <a:off x="1948070" y="3647258"/>
                <a:ext cx="3965049" cy="12992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="" xmlns:a16="http://schemas.microsoft.com/office/drawing/2014/main" id="{AD09CE19-0AC5-4696-8400-F455A2367C6A}"/>
                  </a:ext>
                </a:extLst>
              </p:cNvPr>
              <p:cNvCxnSpPr>
                <a:cxnSpLocks/>
                <a:stCxn id="4" idx="6"/>
                <a:endCxn id="14" idx="2"/>
              </p:cNvCxnSpPr>
              <p:nvPr/>
            </p:nvCxnSpPr>
            <p:spPr>
              <a:xfrm>
                <a:off x="4261899" y="2635050"/>
                <a:ext cx="1651220" cy="10122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="" xmlns:a16="http://schemas.microsoft.com/office/drawing/2014/main" id="{46DF4DBC-6DBF-45E2-8C79-6044978C6748}"/>
                  </a:ext>
                </a:extLst>
              </p:cNvPr>
              <p:cNvCxnSpPr>
                <a:stCxn id="14" idx="6"/>
              </p:cNvCxnSpPr>
              <p:nvPr/>
            </p:nvCxnSpPr>
            <p:spPr>
              <a:xfrm>
                <a:off x="6827519" y="3647258"/>
                <a:ext cx="48768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="" xmlns:a16="http://schemas.microsoft.com/office/drawing/2014/main" id="{58A4898B-7829-43EF-9030-1C7B33200016}"/>
                  </a:ext>
                </a:extLst>
              </p:cNvPr>
              <p:cNvSpPr txBox="1"/>
              <p:nvPr/>
            </p:nvSpPr>
            <p:spPr>
              <a:xfrm>
                <a:off x="6813888" y="3180587"/>
                <a:ext cx="255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f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3B13262B-1CD1-489E-A419-28E4169C52A3}"/>
                </a:ext>
              </a:extLst>
            </p:cNvPr>
            <p:cNvSpPr txBox="1"/>
            <p:nvPr/>
          </p:nvSpPr>
          <p:spPr>
            <a:xfrm>
              <a:off x="2526470" y="2363627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053DC688-47D8-48C7-804F-CED84AD13F78}"/>
                </a:ext>
              </a:extLst>
            </p:cNvPr>
            <p:cNvSpPr txBox="1"/>
            <p:nvPr/>
          </p:nvSpPr>
          <p:spPr>
            <a:xfrm>
              <a:off x="2525003" y="3808553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133E009C-523A-4F4E-ADC7-234C29B79BDC}"/>
                </a:ext>
              </a:extLst>
            </p:cNvPr>
            <p:cNvSpPr txBox="1"/>
            <p:nvPr/>
          </p:nvSpPr>
          <p:spPr>
            <a:xfrm>
              <a:off x="2571206" y="5472603"/>
              <a:ext cx="442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-4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2F0D32F6-6BB7-4FF0-97BC-64E8DF624A28}"/>
                </a:ext>
              </a:extLst>
            </p:cNvPr>
            <p:cNvSpPr txBox="1"/>
            <p:nvPr/>
          </p:nvSpPr>
          <p:spPr>
            <a:xfrm>
              <a:off x="5837681" y="3490554"/>
              <a:ext cx="54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12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0AFC5467-074C-41EC-B1E2-CE5DC2EB65A1}"/>
                </a:ext>
              </a:extLst>
            </p:cNvPr>
            <p:cNvSpPr txBox="1"/>
            <p:nvPr/>
          </p:nvSpPr>
          <p:spPr>
            <a:xfrm>
              <a:off x="8430651" y="4369461"/>
              <a:ext cx="54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8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4EEA527-AEF3-465B-B391-D83AEB6311BE}"/>
              </a:ext>
            </a:extLst>
          </p:cNvPr>
          <p:cNvSpPr txBox="1"/>
          <p:nvPr/>
        </p:nvSpPr>
        <p:spPr>
          <a:xfrm>
            <a:off x="894492" y="1529330"/>
            <a:ext cx="1047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 backward, from the end of the computational graph, and compute the gradient for each node in the graph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DB7116C-5490-4F1B-80AC-72504152D2DC}"/>
              </a:ext>
            </a:extLst>
          </p:cNvPr>
          <p:cNvSpPr txBox="1"/>
          <p:nvPr/>
        </p:nvSpPr>
        <p:spPr>
          <a:xfrm>
            <a:off x="4098541" y="337327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FAC6115-1D04-47E0-86C5-745208E90244}"/>
              </a:ext>
            </a:extLst>
          </p:cNvPr>
          <p:cNvSpPr txBox="1"/>
          <p:nvPr/>
        </p:nvSpPr>
        <p:spPr>
          <a:xfrm>
            <a:off x="8313185" y="3244334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 = a*b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B1DD64D-7601-4E71-8C5A-D7A714B4FE08}"/>
              </a:ext>
            </a:extLst>
          </p:cNvPr>
          <p:cNvSpPr txBox="1"/>
          <p:nvPr/>
        </p:nvSpPr>
        <p:spPr>
          <a:xfrm>
            <a:off x="8422481" y="4789129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 = x +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id="{82BB2EB3-BA7F-46A9-BA39-25164710194F}"/>
                  </a:ext>
                </a:extLst>
              </p:cNvPr>
              <p:cNvSpPr txBox="1"/>
              <p:nvPr/>
            </p:nvSpPr>
            <p:spPr>
              <a:xfrm>
                <a:off x="9545858" y="2957524"/>
                <a:ext cx="741806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GB" dirty="0"/>
                  <a:t> = b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BB2EB3-BA7F-46A9-BA39-251647101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858" y="2957524"/>
                <a:ext cx="741806" cy="499560"/>
              </a:xfrm>
              <a:prstGeom prst="rect">
                <a:avLst/>
              </a:prstGeom>
              <a:blipFill>
                <a:blip r:embed="rId2"/>
                <a:stretch>
                  <a:fillRect r="-5738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F85CC13F-8EB4-4A25-8299-C1F78F4763FE}"/>
                  </a:ext>
                </a:extLst>
              </p:cNvPr>
              <p:cNvSpPr txBox="1"/>
              <p:nvPr/>
            </p:nvSpPr>
            <p:spPr>
              <a:xfrm>
                <a:off x="9545858" y="3531495"/>
                <a:ext cx="726161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GB" dirty="0"/>
                  <a:t> = a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5CC13F-8EB4-4A25-8299-C1F78F476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858" y="3531495"/>
                <a:ext cx="726161" cy="499560"/>
              </a:xfrm>
              <a:prstGeom prst="rect">
                <a:avLst/>
              </a:prstGeom>
              <a:blipFill>
                <a:blip r:embed="rId3"/>
                <a:stretch>
                  <a:fillRect r="-5882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="" xmlns:a16="http://schemas.microsoft.com/office/drawing/2014/main" id="{89140B7E-7C54-4E29-A38C-5159EC696418}"/>
                  </a:ext>
                </a:extLst>
              </p:cNvPr>
              <p:cNvSpPr txBox="1"/>
              <p:nvPr/>
            </p:nvSpPr>
            <p:spPr>
              <a:xfrm>
                <a:off x="9550474" y="4419105"/>
                <a:ext cx="732573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en-GB" dirty="0"/>
                  <a:t> = 1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9140B7E-7C54-4E29-A38C-5159EC696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474" y="4419105"/>
                <a:ext cx="732573" cy="499560"/>
              </a:xfrm>
              <a:prstGeom prst="rect">
                <a:avLst/>
              </a:prstGeom>
              <a:blipFill>
                <a:blip r:embed="rId4"/>
                <a:stretch>
                  <a:fillRect r="-5833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id="{AAB59EDC-233D-4581-A213-5A7AF5111A9A}"/>
                  </a:ext>
                </a:extLst>
              </p:cNvPr>
              <p:cNvSpPr txBox="1"/>
              <p:nvPr/>
            </p:nvSpPr>
            <p:spPr>
              <a:xfrm>
                <a:off x="9550474" y="5066462"/>
                <a:ext cx="732573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GB" dirty="0"/>
                  <a:t> = 1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AB59EDC-233D-4581-A213-5A7AF5111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474" y="5066462"/>
                <a:ext cx="732573" cy="499560"/>
              </a:xfrm>
              <a:prstGeom prst="rect">
                <a:avLst/>
              </a:prstGeom>
              <a:blipFill>
                <a:blip r:embed="rId5"/>
                <a:stretch>
                  <a:fillRect r="-5833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0F6FA729-A76A-4EE0-863D-B4789992CB91}"/>
                  </a:ext>
                </a:extLst>
              </p:cNvPr>
              <p:cNvSpPr txBox="1"/>
              <p:nvPr/>
            </p:nvSpPr>
            <p:spPr>
              <a:xfrm>
                <a:off x="8228547" y="6073127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6FA729-A76A-4EE0-863D-B4789992C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547" y="6073127"/>
                <a:ext cx="937757" cy="499560"/>
              </a:xfrm>
              <a:prstGeom prst="rect">
                <a:avLst/>
              </a:prstGeom>
              <a:blipFill>
                <a:blip r:embed="rId6"/>
                <a:stretch>
                  <a:fillRect r="-5844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="" xmlns:a16="http://schemas.microsoft.com/office/drawing/2014/main" id="{EF1A746D-979A-4BE1-AFF3-F628C2949059}"/>
                  </a:ext>
                </a:extLst>
              </p:cNvPr>
              <p:cNvSpPr txBox="1"/>
              <p:nvPr/>
            </p:nvSpPr>
            <p:spPr>
              <a:xfrm>
                <a:off x="10563356" y="6011512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F1A746D-979A-4BE1-AFF3-F628C2949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3356" y="6011512"/>
                <a:ext cx="937757" cy="499560"/>
              </a:xfrm>
              <a:prstGeom prst="rect">
                <a:avLst/>
              </a:prstGeom>
              <a:blipFill>
                <a:blip r:embed="rId7"/>
                <a:stretch>
                  <a:fillRect r="-5195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="" xmlns:a16="http://schemas.microsoft.com/office/drawing/2014/main" id="{8E61A364-9CEA-4467-8920-1C3FE7230455}"/>
                  </a:ext>
                </a:extLst>
              </p:cNvPr>
              <p:cNvSpPr txBox="1"/>
              <p:nvPr/>
            </p:nvSpPr>
            <p:spPr>
              <a:xfrm>
                <a:off x="9440059" y="6028101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61A364-9CEA-4467-8920-1C3FE7230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0059" y="6028101"/>
                <a:ext cx="937757" cy="499560"/>
              </a:xfrm>
              <a:prstGeom prst="rect">
                <a:avLst/>
              </a:prstGeom>
              <a:blipFill>
                <a:blip r:embed="rId8"/>
                <a:stretch>
                  <a:fillRect r="-5882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7C3570DE-42DE-43B2-B539-5ACEB2410E34}"/>
              </a:ext>
            </a:extLst>
          </p:cNvPr>
          <p:cNvSpPr txBox="1"/>
          <p:nvPr/>
        </p:nvSpPr>
        <p:spPr>
          <a:xfrm>
            <a:off x="6779007" y="47708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2E097E21-9E38-48BA-A73E-84AAFAAAC3F9}"/>
              </a:ext>
            </a:extLst>
          </p:cNvPr>
          <p:cNvSpPr txBox="1"/>
          <p:nvPr/>
        </p:nvSpPr>
        <p:spPr>
          <a:xfrm>
            <a:off x="1880913" y="6085622"/>
            <a:ext cx="443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="" xmlns:a16="http://schemas.microsoft.com/office/drawing/2014/main" id="{21D6D1BF-C89A-45EE-9B42-4CEF791F4AE2}"/>
                  </a:ext>
                </a:extLst>
              </p:cNvPr>
              <p:cNvSpPr txBox="1"/>
              <p:nvPr/>
            </p:nvSpPr>
            <p:spPr>
              <a:xfrm>
                <a:off x="3921861" y="3941417"/>
                <a:ext cx="6975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1D6D1BF-C89A-45EE-9B42-4CEF791F4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861" y="3941417"/>
                <a:ext cx="69758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="" xmlns:a16="http://schemas.microsoft.com/office/drawing/2014/main" id="{7811D006-7CC8-4659-8C8E-24F246E456BD}"/>
                  </a:ext>
                </a:extLst>
              </p:cNvPr>
              <p:cNvSpPr txBox="1"/>
              <p:nvPr/>
            </p:nvSpPr>
            <p:spPr>
              <a:xfrm>
                <a:off x="1756379" y="3147669"/>
                <a:ext cx="4935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811D006-7CC8-4659-8C8E-24F246E45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379" y="3147669"/>
                <a:ext cx="49358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="" xmlns:a16="http://schemas.microsoft.com/office/drawing/2014/main" id="{36E9BED6-C03F-44D8-A7C2-C6FDF1C54CFD}"/>
                  </a:ext>
                </a:extLst>
              </p:cNvPr>
              <p:cNvSpPr txBox="1"/>
              <p:nvPr/>
            </p:nvSpPr>
            <p:spPr>
              <a:xfrm>
                <a:off x="4270654" y="2234071"/>
                <a:ext cx="2380154" cy="499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800" b="0" dirty="0">
                    <a:solidFill>
                      <a:schemeClr val="accent1"/>
                    </a:solidFill>
                  </a:rPr>
                  <a:t>Chain rule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GB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f>
                      <m:fPr>
                        <m:ctrlP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n-GB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6E9BED6-C03F-44D8-A7C2-C6FDF1C54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0654" y="2234071"/>
                <a:ext cx="2380154" cy="499560"/>
              </a:xfrm>
              <a:prstGeom prst="rect">
                <a:avLst/>
              </a:prstGeom>
              <a:blipFill>
                <a:blip r:embed="rId11"/>
                <a:stretch>
                  <a:fillRect l="-2308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="" xmlns:a16="http://schemas.microsoft.com/office/drawing/2014/main" id="{E11D9A27-977D-45B4-BCD7-F0A8FDEFF04B}"/>
                  </a:ext>
                </a:extLst>
              </p:cNvPr>
              <p:cNvSpPr txBox="1"/>
              <p:nvPr/>
            </p:nvSpPr>
            <p:spPr>
              <a:xfrm>
                <a:off x="1651725" y="4371367"/>
                <a:ext cx="1478835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=1∗3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11D9A27-977D-45B4-BCD7-F0A8FDEFF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725" y="4371367"/>
                <a:ext cx="1478835" cy="6190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311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AD60F207-453C-4393-9B6A-74AE7C6ADCED}"/>
              </a:ext>
            </a:extLst>
          </p:cNvPr>
          <p:cNvSpPr/>
          <p:nvPr/>
        </p:nvSpPr>
        <p:spPr>
          <a:xfrm>
            <a:off x="8065851" y="4266815"/>
            <a:ext cx="3163295" cy="15337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24155C7C-6A54-46A5-9E73-72F7D02764F9}"/>
              </a:ext>
            </a:extLst>
          </p:cNvPr>
          <p:cNvSpPr/>
          <p:nvPr/>
        </p:nvSpPr>
        <p:spPr>
          <a:xfrm>
            <a:off x="8071898" y="2849913"/>
            <a:ext cx="3163295" cy="126910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08728A-1694-4528-8C10-357D26FD6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326"/>
            <a:ext cx="10515600" cy="1325563"/>
          </a:xfrm>
        </p:spPr>
        <p:txBody>
          <a:bodyPr/>
          <a:lstStyle/>
          <a:p>
            <a:r>
              <a:rPr lang="en-GB" dirty="0"/>
              <a:t>Computational graphs – backward pass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E4CB327E-8905-4E21-8EAE-CE35615FB28F}"/>
              </a:ext>
            </a:extLst>
          </p:cNvPr>
          <p:cNvSpPr txBox="1"/>
          <p:nvPr/>
        </p:nvSpPr>
        <p:spPr>
          <a:xfrm>
            <a:off x="8071898" y="2158903"/>
            <a:ext cx="346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f(a, b, c) = a*b + c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9ADEF3E3-0BCE-411A-83D7-04C7BE9CF8CE}"/>
              </a:ext>
            </a:extLst>
          </p:cNvPr>
          <p:cNvGrpSpPr/>
          <p:nvPr/>
        </p:nvGrpSpPr>
        <p:grpSpPr>
          <a:xfrm>
            <a:off x="1033671" y="2264670"/>
            <a:ext cx="6486874" cy="4024975"/>
            <a:chOff x="2488759" y="2363627"/>
            <a:chExt cx="6486874" cy="4024975"/>
          </a:xfrm>
        </p:grpSpPr>
        <p:grpSp>
          <p:nvGrpSpPr>
            <p:cNvPr id="39" name="Group 38">
              <a:extLst>
                <a:ext uri="{FF2B5EF4-FFF2-40B4-BE49-F238E27FC236}">
                  <a16:creationId xmlns="" xmlns:a16="http://schemas.microsoft.com/office/drawing/2014/main" id="{CE08577C-A6F9-4FA5-9CCD-0BB119A010EF}"/>
                </a:ext>
              </a:extLst>
            </p:cNvPr>
            <p:cNvGrpSpPr/>
            <p:nvPr/>
          </p:nvGrpSpPr>
          <p:grpSpPr>
            <a:xfrm>
              <a:off x="2488759" y="2820827"/>
              <a:ext cx="6162260" cy="3567775"/>
              <a:chOff x="1152940" y="1645113"/>
              <a:chExt cx="6162260" cy="3567775"/>
            </a:xfrm>
          </p:grpSpPr>
          <p:sp>
            <p:nvSpPr>
              <p:cNvPr id="4" name="Oval 3">
                <a:extLst>
                  <a:ext uri="{FF2B5EF4-FFF2-40B4-BE49-F238E27FC236}">
                    <a16:creationId xmlns="" xmlns:a16="http://schemas.microsoft.com/office/drawing/2014/main" id="{4F5775EA-720A-4AFB-8893-C5140DEE799D}"/>
                  </a:ext>
                </a:extLst>
              </p:cNvPr>
              <p:cNvSpPr/>
              <p:nvPr/>
            </p:nvSpPr>
            <p:spPr>
              <a:xfrm>
                <a:off x="3347499" y="2177850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="" xmlns:a16="http://schemas.microsoft.com/office/drawing/2014/main" id="{82B0B8D3-4BEE-4510-8088-AE0EBD1BC84E}"/>
                  </a:ext>
                </a:extLst>
              </p:cNvPr>
              <p:cNvSpPr/>
              <p:nvPr/>
            </p:nvSpPr>
            <p:spPr>
              <a:xfrm>
                <a:off x="5913119" y="3190058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A9750C85-D2AC-4BD4-95A9-19436AC600BD}"/>
                  </a:ext>
                </a:extLst>
              </p:cNvPr>
              <p:cNvSpPr/>
              <p:nvPr/>
            </p:nvSpPr>
            <p:spPr>
              <a:xfrm>
                <a:off x="1152940" y="1645113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id="{CEB16A8B-7E67-479C-824E-B2241C012593}"/>
                  </a:ext>
                </a:extLst>
              </p:cNvPr>
              <p:cNvSpPr/>
              <p:nvPr/>
            </p:nvSpPr>
            <p:spPr>
              <a:xfrm>
                <a:off x="1152940" y="3007178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b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id="{1169847F-BFCA-4E87-A806-B9287B0FBC46}"/>
                  </a:ext>
                </a:extLst>
              </p:cNvPr>
              <p:cNvSpPr/>
              <p:nvPr/>
            </p:nvSpPr>
            <p:spPr>
              <a:xfrm>
                <a:off x="1152940" y="4680151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c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="" xmlns:a16="http://schemas.microsoft.com/office/drawing/2014/main" id="{DE54AFD1-4D2E-4A27-96B2-482E0CF9B797}"/>
                  </a:ext>
                </a:extLst>
              </p:cNvPr>
              <p:cNvCxnSpPr>
                <a:cxnSpLocks/>
                <a:stCxn id="16" idx="3"/>
                <a:endCxn id="4" idx="2"/>
              </p:cNvCxnSpPr>
              <p:nvPr/>
            </p:nvCxnSpPr>
            <p:spPr>
              <a:xfrm>
                <a:off x="1948070" y="1911482"/>
                <a:ext cx="1399429" cy="7235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="" xmlns:a16="http://schemas.microsoft.com/office/drawing/2014/main" id="{E4E53E68-531E-4F8C-9F11-3C53EE2E19E5}"/>
                  </a:ext>
                </a:extLst>
              </p:cNvPr>
              <p:cNvCxnSpPr>
                <a:stCxn id="18" idx="3"/>
                <a:endCxn id="4" idx="2"/>
              </p:cNvCxnSpPr>
              <p:nvPr/>
            </p:nvCxnSpPr>
            <p:spPr>
              <a:xfrm flipV="1">
                <a:off x="1948070" y="2635050"/>
                <a:ext cx="1399429" cy="6384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="" xmlns:a16="http://schemas.microsoft.com/office/drawing/2014/main" id="{E22518DB-1505-4DB3-AF75-2AAB96D7F6AE}"/>
                  </a:ext>
                </a:extLst>
              </p:cNvPr>
              <p:cNvCxnSpPr>
                <a:stCxn id="20" idx="3"/>
                <a:endCxn id="14" idx="2"/>
              </p:cNvCxnSpPr>
              <p:nvPr/>
            </p:nvCxnSpPr>
            <p:spPr>
              <a:xfrm flipV="1">
                <a:off x="1948070" y="3647258"/>
                <a:ext cx="3965049" cy="12992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="" xmlns:a16="http://schemas.microsoft.com/office/drawing/2014/main" id="{AD09CE19-0AC5-4696-8400-F455A2367C6A}"/>
                  </a:ext>
                </a:extLst>
              </p:cNvPr>
              <p:cNvCxnSpPr>
                <a:cxnSpLocks/>
                <a:stCxn id="4" idx="6"/>
                <a:endCxn id="14" idx="2"/>
              </p:cNvCxnSpPr>
              <p:nvPr/>
            </p:nvCxnSpPr>
            <p:spPr>
              <a:xfrm>
                <a:off x="4261899" y="2635050"/>
                <a:ext cx="1651220" cy="10122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="" xmlns:a16="http://schemas.microsoft.com/office/drawing/2014/main" id="{46DF4DBC-6DBF-45E2-8C79-6044978C6748}"/>
                  </a:ext>
                </a:extLst>
              </p:cNvPr>
              <p:cNvCxnSpPr>
                <a:stCxn id="14" idx="6"/>
              </p:cNvCxnSpPr>
              <p:nvPr/>
            </p:nvCxnSpPr>
            <p:spPr>
              <a:xfrm>
                <a:off x="6827519" y="3647258"/>
                <a:ext cx="48768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="" xmlns:a16="http://schemas.microsoft.com/office/drawing/2014/main" id="{58A4898B-7829-43EF-9030-1C7B33200016}"/>
                  </a:ext>
                </a:extLst>
              </p:cNvPr>
              <p:cNvSpPr txBox="1"/>
              <p:nvPr/>
            </p:nvSpPr>
            <p:spPr>
              <a:xfrm>
                <a:off x="6813888" y="3180587"/>
                <a:ext cx="255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f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3B13262B-1CD1-489E-A419-28E4169C52A3}"/>
                </a:ext>
              </a:extLst>
            </p:cNvPr>
            <p:cNvSpPr txBox="1"/>
            <p:nvPr/>
          </p:nvSpPr>
          <p:spPr>
            <a:xfrm>
              <a:off x="2526470" y="2363627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053DC688-47D8-48C7-804F-CED84AD13F78}"/>
                </a:ext>
              </a:extLst>
            </p:cNvPr>
            <p:cNvSpPr txBox="1"/>
            <p:nvPr/>
          </p:nvSpPr>
          <p:spPr>
            <a:xfrm>
              <a:off x="2525003" y="3808553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133E009C-523A-4F4E-ADC7-234C29B79BDC}"/>
                </a:ext>
              </a:extLst>
            </p:cNvPr>
            <p:cNvSpPr txBox="1"/>
            <p:nvPr/>
          </p:nvSpPr>
          <p:spPr>
            <a:xfrm>
              <a:off x="2571206" y="5472603"/>
              <a:ext cx="442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-4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2F0D32F6-6BB7-4FF0-97BC-64E8DF624A28}"/>
                </a:ext>
              </a:extLst>
            </p:cNvPr>
            <p:cNvSpPr txBox="1"/>
            <p:nvPr/>
          </p:nvSpPr>
          <p:spPr>
            <a:xfrm>
              <a:off x="5837681" y="3490554"/>
              <a:ext cx="54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12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0AFC5467-074C-41EC-B1E2-CE5DC2EB65A1}"/>
                </a:ext>
              </a:extLst>
            </p:cNvPr>
            <p:cNvSpPr txBox="1"/>
            <p:nvPr/>
          </p:nvSpPr>
          <p:spPr>
            <a:xfrm>
              <a:off x="8430651" y="4369461"/>
              <a:ext cx="54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8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4EEA527-AEF3-465B-B391-D83AEB6311BE}"/>
              </a:ext>
            </a:extLst>
          </p:cNvPr>
          <p:cNvSpPr txBox="1"/>
          <p:nvPr/>
        </p:nvSpPr>
        <p:spPr>
          <a:xfrm>
            <a:off x="894492" y="1529330"/>
            <a:ext cx="1047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 backward, from the end of the computational graph, and compute the gradient for each node in the graph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DB7116C-5490-4F1B-80AC-72504152D2DC}"/>
              </a:ext>
            </a:extLst>
          </p:cNvPr>
          <p:cNvSpPr txBox="1"/>
          <p:nvPr/>
        </p:nvSpPr>
        <p:spPr>
          <a:xfrm>
            <a:off x="4098541" y="337327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FAC6115-1D04-47E0-86C5-745208E90244}"/>
              </a:ext>
            </a:extLst>
          </p:cNvPr>
          <p:cNvSpPr txBox="1"/>
          <p:nvPr/>
        </p:nvSpPr>
        <p:spPr>
          <a:xfrm>
            <a:off x="8313185" y="3244334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 = a*b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B1DD64D-7601-4E71-8C5A-D7A714B4FE08}"/>
              </a:ext>
            </a:extLst>
          </p:cNvPr>
          <p:cNvSpPr txBox="1"/>
          <p:nvPr/>
        </p:nvSpPr>
        <p:spPr>
          <a:xfrm>
            <a:off x="8422481" y="4789129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 = x +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id="{82BB2EB3-BA7F-46A9-BA39-25164710194F}"/>
                  </a:ext>
                </a:extLst>
              </p:cNvPr>
              <p:cNvSpPr txBox="1"/>
              <p:nvPr/>
            </p:nvSpPr>
            <p:spPr>
              <a:xfrm>
                <a:off x="9545858" y="2957524"/>
                <a:ext cx="741806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GB" dirty="0"/>
                  <a:t> = b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BB2EB3-BA7F-46A9-BA39-251647101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858" y="2957524"/>
                <a:ext cx="741806" cy="499560"/>
              </a:xfrm>
              <a:prstGeom prst="rect">
                <a:avLst/>
              </a:prstGeom>
              <a:blipFill>
                <a:blip r:embed="rId2"/>
                <a:stretch>
                  <a:fillRect r="-5738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F85CC13F-8EB4-4A25-8299-C1F78F4763FE}"/>
                  </a:ext>
                </a:extLst>
              </p:cNvPr>
              <p:cNvSpPr txBox="1"/>
              <p:nvPr/>
            </p:nvSpPr>
            <p:spPr>
              <a:xfrm>
                <a:off x="9545858" y="3531495"/>
                <a:ext cx="726161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GB" dirty="0"/>
                  <a:t> = a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5CC13F-8EB4-4A25-8299-C1F78F476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858" y="3531495"/>
                <a:ext cx="726161" cy="499560"/>
              </a:xfrm>
              <a:prstGeom prst="rect">
                <a:avLst/>
              </a:prstGeom>
              <a:blipFill>
                <a:blip r:embed="rId3"/>
                <a:stretch>
                  <a:fillRect r="-5882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="" xmlns:a16="http://schemas.microsoft.com/office/drawing/2014/main" id="{89140B7E-7C54-4E29-A38C-5159EC696418}"/>
                  </a:ext>
                </a:extLst>
              </p:cNvPr>
              <p:cNvSpPr txBox="1"/>
              <p:nvPr/>
            </p:nvSpPr>
            <p:spPr>
              <a:xfrm>
                <a:off x="9550474" y="4419105"/>
                <a:ext cx="732573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en-GB" dirty="0"/>
                  <a:t> = 1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9140B7E-7C54-4E29-A38C-5159EC696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474" y="4419105"/>
                <a:ext cx="732573" cy="499560"/>
              </a:xfrm>
              <a:prstGeom prst="rect">
                <a:avLst/>
              </a:prstGeom>
              <a:blipFill>
                <a:blip r:embed="rId4"/>
                <a:stretch>
                  <a:fillRect r="-5833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id="{AAB59EDC-233D-4581-A213-5A7AF5111A9A}"/>
                  </a:ext>
                </a:extLst>
              </p:cNvPr>
              <p:cNvSpPr txBox="1"/>
              <p:nvPr/>
            </p:nvSpPr>
            <p:spPr>
              <a:xfrm>
                <a:off x="9550474" y="5066462"/>
                <a:ext cx="732573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GB" dirty="0"/>
                  <a:t> = 1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AB59EDC-233D-4581-A213-5A7AF5111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474" y="5066462"/>
                <a:ext cx="732573" cy="499560"/>
              </a:xfrm>
              <a:prstGeom prst="rect">
                <a:avLst/>
              </a:prstGeom>
              <a:blipFill>
                <a:blip r:embed="rId5"/>
                <a:stretch>
                  <a:fillRect r="-5833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0F6FA729-A76A-4EE0-863D-B4789992CB91}"/>
                  </a:ext>
                </a:extLst>
              </p:cNvPr>
              <p:cNvSpPr txBox="1"/>
              <p:nvPr/>
            </p:nvSpPr>
            <p:spPr>
              <a:xfrm>
                <a:off x="8228547" y="6073127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6FA729-A76A-4EE0-863D-B4789992C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547" y="6073127"/>
                <a:ext cx="937757" cy="499560"/>
              </a:xfrm>
              <a:prstGeom prst="rect">
                <a:avLst/>
              </a:prstGeom>
              <a:blipFill>
                <a:blip r:embed="rId6"/>
                <a:stretch>
                  <a:fillRect r="-5844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="" xmlns:a16="http://schemas.microsoft.com/office/drawing/2014/main" id="{EF1A746D-979A-4BE1-AFF3-F628C2949059}"/>
                  </a:ext>
                </a:extLst>
              </p:cNvPr>
              <p:cNvSpPr txBox="1"/>
              <p:nvPr/>
            </p:nvSpPr>
            <p:spPr>
              <a:xfrm>
                <a:off x="10563356" y="6011512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F1A746D-979A-4BE1-AFF3-F628C2949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3356" y="6011512"/>
                <a:ext cx="937757" cy="499560"/>
              </a:xfrm>
              <a:prstGeom prst="rect">
                <a:avLst/>
              </a:prstGeom>
              <a:blipFill>
                <a:blip r:embed="rId7"/>
                <a:stretch>
                  <a:fillRect r="-5195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="" xmlns:a16="http://schemas.microsoft.com/office/drawing/2014/main" id="{8E61A364-9CEA-4467-8920-1C3FE7230455}"/>
                  </a:ext>
                </a:extLst>
              </p:cNvPr>
              <p:cNvSpPr txBox="1"/>
              <p:nvPr/>
            </p:nvSpPr>
            <p:spPr>
              <a:xfrm>
                <a:off x="9440059" y="6028101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61A364-9CEA-4467-8920-1C3FE7230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0059" y="6028101"/>
                <a:ext cx="937757" cy="499560"/>
              </a:xfrm>
              <a:prstGeom prst="rect">
                <a:avLst/>
              </a:prstGeom>
              <a:blipFill>
                <a:blip r:embed="rId8"/>
                <a:stretch>
                  <a:fillRect r="-5882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7C3570DE-42DE-43B2-B539-5ACEB2410E34}"/>
              </a:ext>
            </a:extLst>
          </p:cNvPr>
          <p:cNvSpPr txBox="1"/>
          <p:nvPr/>
        </p:nvSpPr>
        <p:spPr>
          <a:xfrm>
            <a:off x="6779007" y="47708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2E097E21-9E38-48BA-A73E-84AAFAAAC3F9}"/>
              </a:ext>
            </a:extLst>
          </p:cNvPr>
          <p:cNvSpPr txBox="1"/>
          <p:nvPr/>
        </p:nvSpPr>
        <p:spPr>
          <a:xfrm>
            <a:off x="1880913" y="6085622"/>
            <a:ext cx="443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="" xmlns:a16="http://schemas.microsoft.com/office/drawing/2014/main" id="{21D6D1BF-C89A-45EE-9B42-4CEF791F4AE2}"/>
                  </a:ext>
                </a:extLst>
              </p:cNvPr>
              <p:cNvSpPr txBox="1"/>
              <p:nvPr/>
            </p:nvSpPr>
            <p:spPr>
              <a:xfrm>
                <a:off x="3921861" y="3941417"/>
                <a:ext cx="6975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1D6D1BF-C89A-45EE-9B42-4CEF791F4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861" y="3941417"/>
                <a:ext cx="69758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="" xmlns:a16="http://schemas.microsoft.com/office/drawing/2014/main" id="{7811D006-7CC8-4659-8C8E-24F246E456BD}"/>
                  </a:ext>
                </a:extLst>
              </p:cNvPr>
              <p:cNvSpPr txBox="1"/>
              <p:nvPr/>
            </p:nvSpPr>
            <p:spPr>
              <a:xfrm>
                <a:off x="1756379" y="3147669"/>
                <a:ext cx="4935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811D006-7CC8-4659-8C8E-24F246E45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379" y="3147669"/>
                <a:ext cx="49358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="" xmlns:a16="http://schemas.microsoft.com/office/drawing/2014/main" id="{36E9BED6-C03F-44D8-A7C2-C6FDF1C54CFD}"/>
                  </a:ext>
                </a:extLst>
              </p:cNvPr>
              <p:cNvSpPr txBox="1"/>
              <p:nvPr/>
            </p:nvSpPr>
            <p:spPr>
              <a:xfrm>
                <a:off x="4270654" y="2234071"/>
                <a:ext cx="2380154" cy="499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800" b="0" dirty="0">
                    <a:solidFill>
                      <a:schemeClr val="accent1"/>
                    </a:solidFill>
                  </a:rPr>
                  <a:t>Chain rule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GB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f>
                      <m:fPr>
                        <m:ctrlP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n-GB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6E9BED6-C03F-44D8-A7C2-C6FDF1C54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0654" y="2234071"/>
                <a:ext cx="2380154" cy="499560"/>
              </a:xfrm>
              <a:prstGeom prst="rect">
                <a:avLst/>
              </a:prstGeom>
              <a:blipFill>
                <a:blip r:embed="rId11"/>
                <a:stretch>
                  <a:fillRect l="-2308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="" xmlns:a16="http://schemas.microsoft.com/office/drawing/2014/main" id="{E11D9A27-977D-45B4-BCD7-F0A8FDEFF04B}"/>
                  </a:ext>
                </a:extLst>
              </p:cNvPr>
              <p:cNvSpPr txBox="1"/>
              <p:nvPr/>
            </p:nvSpPr>
            <p:spPr>
              <a:xfrm>
                <a:off x="1680949" y="4529209"/>
                <a:ext cx="5982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11D9A27-977D-45B4-BCD7-F0A8FDEFF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949" y="4529209"/>
                <a:ext cx="59823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819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08728A-1694-4528-8C10-357D26FD6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326"/>
            <a:ext cx="10515600" cy="1325563"/>
          </a:xfrm>
        </p:spPr>
        <p:txBody>
          <a:bodyPr/>
          <a:lstStyle/>
          <a:p>
            <a:r>
              <a:rPr lang="en-GB" dirty="0"/>
              <a:t>Computational graphs – backward pass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E4CB327E-8905-4E21-8EAE-CE35615FB28F}"/>
              </a:ext>
            </a:extLst>
          </p:cNvPr>
          <p:cNvSpPr txBox="1"/>
          <p:nvPr/>
        </p:nvSpPr>
        <p:spPr>
          <a:xfrm>
            <a:off x="8071898" y="2158903"/>
            <a:ext cx="346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f(a, b, c) = a*b + c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9ADEF3E3-0BCE-411A-83D7-04C7BE9CF8CE}"/>
              </a:ext>
            </a:extLst>
          </p:cNvPr>
          <p:cNvGrpSpPr/>
          <p:nvPr/>
        </p:nvGrpSpPr>
        <p:grpSpPr>
          <a:xfrm>
            <a:off x="1033671" y="2264670"/>
            <a:ext cx="6486874" cy="4024975"/>
            <a:chOff x="2488759" y="2363627"/>
            <a:chExt cx="6486874" cy="4024975"/>
          </a:xfrm>
        </p:grpSpPr>
        <p:grpSp>
          <p:nvGrpSpPr>
            <p:cNvPr id="39" name="Group 38">
              <a:extLst>
                <a:ext uri="{FF2B5EF4-FFF2-40B4-BE49-F238E27FC236}">
                  <a16:creationId xmlns="" xmlns:a16="http://schemas.microsoft.com/office/drawing/2014/main" id="{CE08577C-A6F9-4FA5-9CCD-0BB119A010EF}"/>
                </a:ext>
              </a:extLst>
            </p:cNvPr>
            <p:cNvGrpSpPr/>
            <p:nvPr/>
          </p:nvGrpSpPr>
          <p:grpSpPr>
            <a:xfrm>
              <a:off x="2488759" y="2820827"/>
              <a:ext cx="6162260" cy="3567775"/>
              <a:chOff x="1152940" y="1645113"/>
              <a:chExt cx="6162260" cy="3567775"/>
            </a:xfrm>
          </p:grpSpPr>
          <p:sp>
            <p:nvSpPr>
              <p:cNvPr id="4" name="Oval 3">
                <a:extLst>
                  <a:ext uri="{FF2B5EF4-FFF2-40B4-BE49-F238E27FC236}">
                    <a16:creationId xmlns="" xmlns:a16="http://schemas.microsoft.com/office/drawing/2014/main" id="{4F5775EA-720A-4AFB-8893-C5140DEE799D}"/>
                  </a:ext>
                </a:extLst>
              </p:cNvPr>
              <p:cNvSpPr/>
              <p:nvPr/>
            </p:nvSpPr>
            <p:spPr>
              <a:xfrm>
                <a:off x="3347499" y="2177850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="" xmlns:a16="http://schemas.microsoft.com/office/drawing/2014/main" id="{82B0B8D3-4BEE-4510-8088-AE0EBD1BC84E}"/>
                  </a:ext>
                </a:extLst>
              </p:cNvPr>
              <p:cNvSpPr/>
              <p:nvPr/>
            </p:nvSpPr>
            <p:spPr>
              <a:xfrm>
                <a:off x="5913119" y="3190058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A9750C85-D2AC-4BD4-95A9-19436AC600BD}"/>
                  </a:ext>
                </a:extLst>
              </p:cNvPr>
              <p:cNvSpPr/>
              <p:nvPr/>
            </p:nvSpPr>
            <p:spPr>
              <a:xfrm>
                <a:off x="1152940" y="1645113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id="{CEB16A8B-7E67-479C-824E-B2241C012593}"/>
                  </a:ext>
                </a:extLst>
              </p:cNvPr>
              <p:cNvSpPr/>
              <p:nvPr/>
            </p:nvSpPr>
            <p:spPr>
              <a:xfrm>
                <a:off x="1152940" y="3007178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b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id="{1169847F-BFCA-4E87-A806-B9287B0FBC46}"/>
                  </a:ext>
                </a:extLst>
              </p:cNvPr>
              <p:cNvSpPr/>
              <p:nvPr/>
            </p:nvSpPr>
            <p:spPr>
              <a:xfrm>
                <a:off x="1152940" y="4680151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c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="" xmlns:a16="http://schemas.microsoft.com/office/drawing/2014/main" id="{DE54AFD1-4D2E-4A27-96B2-482E0CF9B797}"/>
                  </a:ext>
                </a:extLst>
              </p:cNvPr>
              <p:cNvCxnSpPr>
                <a:cxnSpLocks/>
                <a:stCxn id="16" idx="3"/>
                <a:endCxn id="4" idx="2"/>
              </p:cNvCxnSpPr>
              <p:nvPr/>
            </p:nvCxnSpPr>
            <p:spPr>
              <a:xfrm>
                <a:off x="1948070" y="1911482"/>
                <a:ext cx="1399429" cy="7235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="" xmlns:a16="http://schemas.microsoft.com/office/drawing/2014/main" id="{E4E53E68-531E-4F8C-9F11-3C53EE2E19E5}"/>
                  </a:ext>
                </a:extLst>
              </p:cNvPr>
              <p:cNvCxnSpPr>
                <a:stCxn id="18" idx="3"/>
                <a:endCxn id="4" idx="2"/>
              </p:cNvCxnSpPr>
              <p:nvPr/>
            </p:nvCxnSpPr>
            <p:spPr>
              <a:xfrm flipV="1">
                <a:off x="1948070" y="2635050"/>
                <a:ext cx="1399429" cy="6384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="" xmlns:a16="http://schemas.microsoft.com/office/drawing/2014/main" id="{E22518DB-1505-4DB3-AF75-2AAB96D7F6AE}"/>
                  </a:ext>
                </a:extLst>
              </p:cNvPr>
              <p:cNvCxnSpPr>
                <a:stCxn id="20" idx="3"/>
                <a:endCxn id="14" idx="2"/>
              </p:cNvCxnSpPr>
              <p:nvPr/>
            </p:nvCxnSpPr>
            <p:spPr>
              <a:xfrm flipV="1">
                <a:off x="1948070" y="3647258"/>
                <a:ext cx="3965049" cy="12992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="" xmlns:a16="http://schemas.microsoft.com/office/drawing/2014/main" id="{AD09CE19-0AC5-4696-8400-F455A2367C6A}"/>
                  </a:ext>
                </a:extLst>
              </p:cNvPr>
              <p:cNvCxnSpPr>
                <a:cxnSpLocks/>
                <a:stCxn id="4" idx="6"/>
                <a:endCxn id="14" idx="2"/>
              </p:cNvCxnSpPr>
              <p:nvPr/>
            </p:nvCxnSpPr>
            <p:spPr>
              <a:xfrm>
                <a:off x="4261899" y="2635050"/>
                <a:ext cx="1651220" cy="10122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="" xmlns:a16="http://schemas.microsoft.com/office/drawing/2014/main" id="{46DF4DBC-6DBF-45E2-8C79-6044978C6748}"/>
                  </a:ext>
                </a:extLst>
              </p:cNvPr>
              <p:cNvCxnSpPr>
                <a:stCxn id="14" idx="6"/>
              </p:cNvCxnSpPr>
              <p:nvPr/>
            </p:nvCxnSpPr>
            <p:spPr>
              <a:xfrm>
                <a:off x="6827519" y="3647258"/>
                <a:ext cx="48768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="" xmlns:a16="http://schemas.microsoft.com/office/drawing/2014/main" id="{58A4898B-7829-43EF-9030-1C7B33200016}"/>
                  </a:ext>
                </a:extLst>
              </p:cNvPr>
              <p:cNvSpPr txBox="1"/>
              <p:nvPr/>
            </p:nvSpPr>
            <p:spPr>
              <a:xfrm>
                <a:off x="6813888" y="3180587"/>
                <a:ext cx="255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f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3B13262B-1CD1-489E-A419-28E4169C52A3}"/>
                </a:ext>
              </a:extLst>
            </p:cNvPr>
            <p:cNvSpPr txBox="1"/>
            <p:nvPr/>
          </p:nvSpPr>
          <p:spPr>
            <a:xfrm>
              <a:off x="2526470" y="2363627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053DC688-47D8-48C7-804F-CED84AD13F78}"/>
                </a:ext>
              </a:extLst>
            </p:cNvPr>
            <p:cNvSpPr txBox="1"/>
            <p:nvPr/>
          </p:nvSpPr>
          <p:spPr>
            <a:xfrm>
              <a:off x="2525003" y="3808553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133E009C-523A-4F4E-ADC7-234C29B79BDC}"/>
                </a:ext>
              </a:extLst>
            </p:cNvPr>
            <p:cNvSpPr txBox="1"/>
            <p:nvPr/>
          </p:nvSpPr>
          <p:spPr>
            <a:xfrm>
              <a:off x="2571206" y="5472603"/>
              <a:ext cx="442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-4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2F0D32F6-6BB7-4FF0-97BC-64E8DF624A28}"/>
                </a:ext>
              </a:extLst>
            </p:cNvPr>
            <p:cNvSpPr txBox="1"/>
            <p:nvPr/>
          </p:nvSpPr>
          <p:spPr>
            <a:xfrm>
              <a:off x="5837681" y="3490554"/>
              <a:ext cx="54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12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0AFC5467-074C-41EC-B1E2-CE5DC2EB65A1}"/>
                </a:ext>
              </a:extLst>
            </p:cNvPr>
            <p:cNvSpPr txBox="1"/>
            <p:nvPr/>
          </p:nvSpPr>
          <p:spPr>
            <a:xfrm>
              <a:off x="8430651" y="4369461"/>
              <a:ext cx="54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8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4EEA527-AEF3-465B-B391-D83AEB6311BE}"/>
              </a:ext>
            </a:extLst>
          </p:cNvPr>
          <p:cNvSpPr txBox="1"/>
          <p:nvPr/>
        </p:nvSpPr>
        <p:spPr>
          <a:xfrm>
            <a:off x="894492" y="1529330"/>
            <a:ext cx="1047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 backward, from the end of the computational graph, and compute the gradient for each node in the graph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DB7116C-5490-4F1B-80AC-72504152D2DC}"/>
              </a:ext>
            </a:extLst>
          </p:cNvPr>
          <p:cNvSpPr txBox="1"/>
          <p:nvPr/>
        </p:nvSpPr>
        <p:spPr>
          <a:xfrm>
            <a:off x="4098541" y="337327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7C3570DE-42DE-43B2-B539-5ACEB2410E34}"/>
              </a:ext>
            </a:extLst>
          </p:cNvPr>
          <p:cNvSpPr txBox="1"/>
          <p:nvPr/>
        </p:nvSpPr>
        <p:spPr>
          <a:xfrm>
            <a:off x="6779007" y="47708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2E097E21-9E38-48BA-A73E-84AAFAAAC3F9}"/>
              </a:ext>
            </a:extLst>
          </p:cNvPr>
          <p:cNvSpPr txBox="1"/>
          <p:nvPr/>
        </p:nvSpPr>
        <p:spPr>
          <a:xfrm>
            <a:off x="1880913" y="6085622"/>
            <a:ext cx="443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="" xmlns:a16="http://schemas.microsoft.com/office/drawing/2014/main" id="{21D6D1BF-C89A-45EE-9B42-4CEF791F4AE2}"/>
                  </a:ext>
                </a:extLst>
              </p:cNvPr>
              <p:cNvSpPr txBox="1"/>
              <p:nvPr/>
            </p:nvSpPr>
            <p:spPr>
              <a:xfrm>
                <a:off x="3921861" y="3941417"/>
                <a:ext cx="6975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1D6D1BF-C89A-45EE-9B42-4CEF791F4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861" y="3941417"/>
                <a:ext cx="69758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="" xmlns:a16="http://schemas.microsoft.com/office/drawing/2014/main" id="{7811D006-7CC8-4659-8C8E-24F246E456BD}"/>
                  </a:ext>
                </a:extLst>
              </p:cNvPr>
              <p:cNvSpPr txBox="1"/>
              <p:nvPr/>
            </p:nvSpPr>
            <p:spPr>
              <a:xfrm>
                <a:off x="1756379" y="3147669"/>
                <a:ext cx="4935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811D006-7CC8-4659-8C8E-24F246E45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379" y="3147669"/>
                <a:ext cx="49358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="" xmlns:a16="http://schemas.microsoft.com/office/drawing/2014/main" id="{E11D9A27-977D-45B4-BCD7-F0A8FDEFF04B}"/>
                  </a:ext>
                </a:extLst>
              </p:cNvPr>
              <p:cNvSpPr txBox="1"/>
              <p:nvPr/>
            </p:nvSpPr>
            <p:spPr>
              <a:xfrm>
                <a:off x="1680949" y="4529209"/>
                <a:ext cx="5982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11D9A27-977D-45B4-BCD7-F0A8FDEFF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949" y="4529209"/>
                <a:ext cx="59823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15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Backprop</a:t>
            </a:r>
            <a:r>
              <a:rPr lang="en-GB" dirty="0"/>
              <a:t> example</a:t>
            </a:r>
            <a:br>
              <a:rPr lang="en-GB" dirty="0"/>
            </a:br>
            <a:r>
              <a:rPr lang="en-GB" sz="4200" dirty="0"/>
              <a:t>with a neural network in mind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In a neural network a neuron computes a linear function, followed by a non-linearity (activation function).</a:t>
            </a:r>
          </a:p>
        </p:txBody>
      </p:sp>
      <p:pic>
        <p:nvPicPr>
          <p:cNvPr id="1026" name="Picture 2" descr="B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839" y="2242637"/>
            <a:ext cx="3158517" cy="259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128999" y="2906243"/>
                <a:ext cx="1926168" cy="76456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latin typeface="Cambria Math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999" y="2906243"/>
                <a:ext cx="1926168" cy="76456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794421" y="5756411"/>
                <a:ext cx="1249766" cy="3693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= </m:t>
                      </m:r>
                      <m:r>
                        <a:rPr lang="en-GB" b="0" i="1" smtClean="0">
                          <a:latin typeface="Cambria Math"/>
                          <a:ea typeface="Cambria Math"/>
                        </a:rPr>
                        <m:t>𝜎</m:t>
                      </m:r>
                      <m:d>
                        <m:dPr>
                          <m:ctrlPr>
                            <a:rPr lang="en-GB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421" y="5756411"/>
                <a:ext cx="1249766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/>
          <p:cNvCxnSpPr/>
          <p:nvPr/>
        </p:nvCxnSpPr>
        <p:spPr>
          <a:xfrm flipH="1" flipV="1">
            <a:off x="4381169" y="4696181"/>
            <a:ext cx="683812" cy="98105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3697357" y="3417275"/>
            <a:ext cx="1367624" cy="5591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562900" y="3417275"/>
            <a:ext cx="3788328" cy="2353998"/>
            <a:chOff x="1562900" y="3417275"/>
            <a:chExt cx="3788328" cy="2353998"/>
          </a:xfrm>
        </p:grpSpPr>
        <p:sp>
          <p:nvSpPr>
            <p:cNvPr id="4" name="Oval 3"/>
            <p:cNvSpPr/>
            <p:nvPr/>
          </p:nvSpPr>
          <p:spPr>
            <a:xfrm>
              <a:off x="2870421" y="3601941"/>
              <a:ext cx="1800000" cy="180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1963972" y="3657600"/>
              <a:ext cx="906449" cy="637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562900" y="3417275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x0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62900" y="4326849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x1</a:t>
              </a:r>
            </a:p>
          </p:txBody>
        </p:sp>
        <p:cxnSp>
          <p:nvCxnSpPr>
            <p:cNvPr id="11" name="Straight Arrow Connector 10"/>
            <p:cNvCxnSpPr>
              <a:stCxn id="10" idx="3"/>
              <a:endCxn id="4" idx="2"/>
            </p:cNvCxnSpPr>
            <p:nvPr/>
          </p:nvCxnSpPr>
          <p:spPr>
            <a:xfrm flipV="1">
              <a:off x="1963972" y="4501941"/>
              <a:ext cx="906449" cy="957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117633" y="3657600"/>
              <a:ext cx="0" cy="1677725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088948" y="4188350"/>
              <a:ext cx="9332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z = w0*x0+</a:t>
              </a:r>
              <a:br>
                <a:rPr lang="en-GB" sz="1200" dirty="0"/>
              </a:br>
              <a:r>
                <a:rPr lang="en-GB" sz="1200" dirty="0"/>
                <a:t>w1*x1 + w2</a:t>
              </a:r>
            </a:p>
            <a:p>
              <a:endParaRPr lang="en-GB" sz="12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117633" y="4357962"/>
              <a:ext cx="676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a = </a:t>
              </a:r>
              <a:r>
                <a:rPr lang="el-GR" sz="1200" dirty="0"/>
                <a:t>σ</a:t>
              </a:r>
              <a:r>
                <a:rPr lang="en-GB" sz="1200" dirty="0"/>
                <a:t>(z) </a:t>
              </a: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V="1">
              <a:off x="1963972" y="4834681"/>
              <a:ext cx="962108" cy="50064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179565">
              <a:off x="2417196" y="3601941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w0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 rot="167800">
              <a:off x="2119764" y="4077823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w1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 rot="19829834">
              <a:off x="2119766" y="4707350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612593" y="540194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</a:t>
              </a: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4670421" y="4506728"/>
              <a:ext cx="680807" cy="47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292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Backprop</a:t>
            </a:r>
            <a:r>
              <a:rPr lang="en-GB" dirty="0"/>
              <a:t> example</a:t>
            </a:r>
            <a:br>
              <a:rPr lang="en-GB" dirty="0"/>
            </a:br>
            <a:r>
              <a:rPr lang="en-GB" sz="4200" dirty="0"/>
              <a:t>With a neural network in mind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In a neural network a neuron computes a linear function, followed by a non-linearity (activation function).</a:t>
            </a:r>
          </a:p>
        </p:txBody>
      </p:sp>
      <p:pic>
        <p:nvPicPr>
          <p:cNvPr id="1026" name="Picture 2" descr="B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839" y="2242637"/>
            <a:ext cx="3158517" cy="259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2870421" y="3601941"/>
            <a:ext cx="1800000" cy="1800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63972" y="3657600"/>
            <a:ext cx="906449" cy="6376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562900" y="3417275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62900" y="4326849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x1</a:t>
            </a:r>
          </a:p>
        </p:txBody>
      </p:sp>
      <p:cxnSp>
        <p:nvCxnSpPr>
          <p:cNvPr id="11" name="Straight Arrow Connector 10"/>
          <p:cNvCxnSpPr>
            <a:stCxn id="10" idx="3"/>
            <a:endCxn id="4" idx="2"/>
          </p:cNvCxnSpPr>
          <p:nvPr/>
        </p:nvCxnSpPr>
        <p:spPr>
          <a:xfrm flipV="1">
            <a:off x="1963972" y="4501941"/>
            <a:ext cx="906449" cy="95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117633" y="3657600"/>
            <a:ext cx="0" cy="1677725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" name="TextBox 16"/>
          <p:cNvSpPr txBox="1"/>
          <p:nvPr/>
        </p:nvSpPr>
        <p:spPr>
          <a:xfrm>
            <a:off x="3088948" y="4188350"/>
            <a:ext cx="933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z = w0*x0+</a:t>
            </a:r>
            <a:br>
              <a:rPr lang="en-GB" sz="1200" dirty="0"/>
            </a:br>
            <a:r>
              <a:rPr lang="en-GB" sz="1200" dirty="0"/>
              <a:t>w1*x1 + w2</a:t>
            </a:r>
          </a:p>
          <a:p>
            <a:endParaRPr lang="en-GB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4117633" y="4357962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a = </a:t>
            </a:r>
            <a:r>
              <a:rPr lang="el-GR" sz="1200" dirty="0"/>
              <a:t>σ</a:t>
            </a:r>
            <a:r>
              <a:rPr lang="en-GB" sz="1200" dirty="0"/>
              <a:t>(z) 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1963972" y="4834681"/>
            <a:ext cx="962108" cy="5006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 rot="2179565">
            <a:off x="2417196" y="360194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w0</a:t>
            </a:r>
          </a:p>
        </p:txBody>
      </p:sp>
      <p:sp>
        <p:nvSpPr>
          <p:cNvPr id="30" name="TextBox 29"/>
          <p:cNvSpPr txBox="1"/>
          <p:nvPr/>
        </p:nvSpPr>
        <p:spPr>
          <a:xfrm rot="167800">
            <a:off x="2119764" y="407782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w1</a:t>
            </a:r>
          </a:p>
        </p:txBody>
      </p:sp>
      <p:sp>
        <p:nvSpPr>
          <p:cNvPr id="31" name="TextBox 30"/>
          <p:cNvSpPr txBox="1"/>
          <p:nvPr/>
        </p:nvSpPr>
        <p:spPr>
          <a:xfrm rot="19829834">
            <a:off x="2119766" y="470735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128999" y="2906243"/>
                <a:ext cx="1926168" cy="76456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latin typeface="Cambria Math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999" y="2906243"/>
                <a:ext cx="1926168" cy="76456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794421" y="5756411"/>
                <a:ext cx="1249766" cy="3693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= </m:t>
                      </m:r>
                      <m:r>
                        <a:rPr lang="en-GB" b="0" i="1" smtClean="0">
                          <a:latin typeface="Cambria Math"/>
                          <a:ea typeface="Cambria Math"/>
                        </a:rPr>
                        <m:t>𝜎</m:t>
                      </m:r>
                      <m:d>
                        <m:dPr>
                          <m:ctrlPr>
                            <a:rPr lang="en-GB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421" y="5756411"/>
                <a:ext cx="1249766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/>
          <p:cNvCxnSpPr/>
          <p:nvPr/>
        </p:nvCxnSpPr>
        <p:spPr>
          <a:xfrm flipH="1" flipV="1">
            <a:off x="4381169" y="4696181"/>
            <a:ext cx="683812" cy="98105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3697357" y="3417275"/>
            <a:ext cx="1367624" cy="5591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612593" y="54019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83380" y="5045247"/>
            <a:ext cx="488333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chemeClr val="accent1"/>
                </a:solidFill>
              </a:rPr>
              <a:t>Let’s write this basic neuron as a computational graph!</a:t>
            </a:r>
          </a:p>
        </p:txBody>
      </p:sp>
    </p:spTree>
    <p:extLst>
      <p:ext uri="{BB962C8B-B14F-4D97-AF65-F5344CB8AC3E}">
        <p14:creationId xmlns:p14="http://schemas.microsoft.com/office/powerpoint/2010/main" val="280080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Today’s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Computational </a:t>
            </a:r>
            <a:r>
              <a:rPr lang="en-GB" dirty="0"/>
              <a:t>graphs</a:t>
            </a:r>
          </a:p>
          <a:p>
            <a:r>
              <a:rPr lang="en-GB" dirty="0" err="1"/>
              <a:t>Backpropagation</a:t>
            </a:r>
            <a:endParaRPr lang="en-GB" dirty="0"/>
          </a:p>
          <a:p>
            <a:r>
              <a:rPr lang="en-GB" dirty="0"/>
              <a:t>Artificial neural networks</a:t>
            </a:r>
          </a:p>
          <a:p>
            <a:pPr lvl="1"/>
            <a:r>
              <a:rPr lang="en-GB" dirty="0"/>
              <a:t>Activation functions</a:t>
            </a:r>
          </a:p>
          <a:p>
            <a:r>
              <a:rPr lang="en-GB" dirty="0"/>
              <a:t>Image convolutions (one step forward towards convolutional neural networks)</a:t>
            </a:r>
          </a:p>
        </p:txBody>
      </p:sp>
    </p:spTree>
    <p:extLst>
      <p:ext uri="{BB962C8B-B14F-4D97-AF65-F5344CB8AC3E}">
        <p14:creationId xmlns:p14="http://schemas.microsoft.com/office/powerpoint/2010/main" val="46787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Oval 77"/>
          <p:cNvSpPr/>
          <p:nvPr/>
        </p:nvSpPr>
        <p:spPr>
          <a:xfrm>
            <a:off x="4524730" y="4073735"/>
            <a:ext cx="4758709" cy="176088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Backprop</a:t>
            </a:r>
            <a:r>
              <a:rPr lang="en-GB" dirty="0"/>
              <a:t> example</a:t>
            </a:r>
            <a:br>
              <a:rPr lang="en-GB" dirty="0"/>
            </a:br>
            <a:r>
              <a:rPr lang="en-GB" dirty="0"/>
              <a:t>With a neural network in mind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887289" y="1222221"/>
            <a:ext cx="3788328" cy="2353998"/>
            <a:chOff x="1562900" y="3417275"/>
            <a:chExt cx="3788328" cy="2353998"/>
          </a:xfrm>
        </p:grpSpPr>
        <p:sp>
          <p:nvSpPr>
            <p:cNvPr id="5" name="Oval 4"/>
            <p:cNvSpPr/>
            <p:nvPr/>
          </p:nvSpPr>
          <p:spPr>
            <a:xfrm>
              <a:off x="2870421" y="3601941"/>
              <a:ext cx="1800000" cy="180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1963972" y="3657600"/>
              <a:ext cx="906449" cy="637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562900" y="3417275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x0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62900" y="4326849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x1</a:t>
              </a:r>
            </a:p>
          </p:txBody>
        </p:sp>
        <p:cxnSp>
          <p:nvCxnSpPr>
            <p:cNvPr id="9" name="Straight Arrow Connector 8"/>
            <p:cNvCxnSpPr>
              <a:stCxn id="8" idx="3"/>
              <a:endCxn id="5" idx="2"/>
            </p:cNvCxnSpPr>
            <p:nvPr/>
          </p:nvCxnSpPr>
          <p:spPr>
            <a:xfrm flipV="1">
              <a:off x="1963972" y="4501941"/>
              <a:ext cx="906449" cy="957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117633" y="3657600"/>
              <a:ext cx="0" cy="1677725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088948" y="4188350"/>
              <a:ext cx="9332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z = w0*x0+</a:t>
              </a:r>
              <a:br>
                <a:rPr lang="en-GB" sz="1200" dirty="0"/>
              </a:br>
              <a:r>
                <a:rPr lang="en-GB" sz="1200" dirty="0"/>
                <a:t>w1*x1 + w2</a:t>
              </a:r>
            </a:p>
            <a:p>
              <a:endParaRPr lang="en-GB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117633" y="4357962"/>
              <a:ext cx="676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a = </a:t>
              </a:r>
              <a:r>
                <a:rPr lang="el-GR" sz="1200" dirty="0"/>
                <a:t>σ</a:t>
              </a:r>
              <a:r>
                <a:rPr lang="en-GB" sz="1200" dirty="0"/>
                <a:t>(z) 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1963972" y="4834681"/>
              <a:ext cx="962108" cy="50064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 rot="2179565">
              <a:off x="2417196" y="3601941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w0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167800">
              <a:off x="2119764" y="4077823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9829834">
              <a:off x="2119766" y="4707350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12593" y="540194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670421" y="4506728"/>
              <a:ext cx="680807" cy="47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TextBox 65"/>
          <p:cNvSpPr txBox="1"/>
          <p:nvPr/>
        </p:nvSpPr>
        <p:spPr>
          <a:xfrm>
            <a:off x="160395" y="6483640"/>
            <a:ext cx="43472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Example credit: </a:t>
            </a:r>
            <a:r>
              <a:rPr lang="en-GB" sz="1200" dirty="0">
                <a:hlinkClick r:id="rId2"/>
              </a:rPr>
              <a:t>https://cs231n.github.io/optimization-2/</a:t>
            </a:r>
            <a:r>
              <a:rPr lang="en-GB" sz="1200" dirty="0"/>
              <a:t> , figure 2 </a:t>
            </a:r>
          </a:p>
        </p:txBody>
      </p:sp>
      <p:grpSp>
        <p:nvGrpSpPr>
          <p:cNvPr id="77" name="Group 76"/>
          <p:cNvGrpSpPr/>
          <p:nvPr/>
        </p:nvGrpSpPr>
        <p:grpSpPr>
          <a:xfrm>
            <a:off x="375562" y="1871601"/>
            <a:ext cx="9166003" cy="4332345"/>
            <a:chOff x="375562" y="1871601"/>
            <a:chExt cx="9166003" cy="4332345"/>
          </a:xfrm>
        </p:grpSpPr>
        <p:sp>
          <p:nvSpPr>
            <p:cNvPr id="20" name="Oval 19"/>
            <p:cNvSpPr/>
            <p:nvPr/>
          </p:nvSpPr>
          <p:spPr>
            <a:xfrm>
              <a:off x="1440312" y="2309178"/>
              <a:ext cx="540000" cy="54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*</a:t>
              </a:r>
            </a:p>
          </p:txBody>
        </p:sp>
        <p:sp>
          <p:nvSpPr>
            <p:cNvPr id="22" name="Oval 21"/>
            <p:cNvSpPr/>
            <p:nvPr/>
          </p:nvSpPr>
          <p:spPr>
            <a:xfrm>
              <a:off x="1440312" y="3757637"/>
              <a:ext cx="540000" cy="54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*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2889662" y="3036219"/>
              <a:ext cx="540000" cy="54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+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3748986" y="4650330"/>
              <a:ext cx="540000" cy="54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+</a:t>
              </a:r>
            </a:p>
          </p:txBody>
        </p:sp>
        <p:sp>
          <p:nvSpPr>
            <p:cNvPr id="26" name="Oval 25"/>
            <p:cNvSpPr/>
            <p:nvPr/>
          </p:nvSpPr>
          <p:spPr>
            <a:xfrm>
              <a:off x="4933068" y="4650330"/>
              <a:ext cx="540000" cy="54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100" dirty="0"/>
                <a:t>*-1</a:t>
              </a:r>
            </a:p>
          </p:txBody>
        </p:sp>
        <p:sp>
          <p:nvSpPr>
            <p:cNvPr id="27" name="Oval 26"/>
            <p:cNvSpPr/>
            <p:nvPr/>
          </p:nvSpPr>
          <p:spPr>
            <a:xfrm>
              <a:off x="7301232" y="4650330"/>
              <a:ext cx="540000" cy="54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+1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6117150" y="4650330"/>
              <a:ext cx="540000" cy="54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000" dirty="0" err="1"/>
                <a:t>exp</a:t>
              </a:r>
              <a:endParaRPr lang="en-GB" sz="100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8485314" y="4650330"/>
              <a:ext cx="540000" cy="54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1/x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75562" y="1871601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w0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75562" y="2771764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x0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97878" y="3388305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30739" y="4280998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x1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30739" y="5834614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w2</a:t>
              </a:r>
            </a:p>
          </p:txBody>
        </p:sp>
        <p:cxnSp>
          <p:nvCxnSpPr>
            <p:cNvPr id="36" name="Straight Connector 35"/>
            <p:cNvCxnSpPr>
              <a:stCxn id="30" idx="3"/>
              <a:endCxn id="20" idx="1"/>
            </p:cNvCxnSpPr>
            <p:nvPr/>
          </p:nvCxnSpPr>
          <p:spPr>
            <a:xfrm>
              <a:off x="842356" y="2056267"/>
              <a:ext cx="677037" cy="331992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31" idx="3"/>
              <a:endCxn id="20" idx="3"/>
            </p:cNvCxnSpPr>
            <p:nvPr/>
          </p:nvCxnSpPr>
          <p:spPr>
            <a:xfrm flipV="1">
              <a:off x="776634" y="2770097"/>
              <a:ext cx="742759" cy="186333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32" idx="3"/>
              <a:endCxn id="22" idx="1"/>
            </p:cNvCxnSpPr>
            <p:nvPr/>
          </p:nvCxnSpPr>
          <p:spPr>
            <a:xfrm>
              <a:off x="864672" y="3572971"/>
              <a:ext cx="654721" cy="263747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33" idx="3"/>
              <a:endCxn id="22" idx="3"/>
            </p:cNvCxnSpPr>
            <p:nvPr/>
          </p:nvCxnSpPr>
          <p:spPr>
            <a:xfrm flipV="1">
              <a:off x="831811" y="4218556"/>
              <a:ext cx="687582" cy="247108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20" idx="6"/>
              <a:endCxn id="24" idx="1"/>
            </p:cNvCxnSpPr>
            <p:nvPr/>
          </p:nvCxnSpPr>
          <p:spPr>
            <a:xfrm>
              <a:off x="1980312" y="2579178"/>
              <a:ext cx="988431" cy="53612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22" idx="6"/>
              <a:endCxn id="24" idx="3"/>
            </p:cNvCxnSpPr>
            <p:nvPr/>
          </p:nvCxnSpPr>
          <p:spPr>
            <a:xfrm flipV="1">
              <a:off x="1980312" y="3497138"/>
              <a:ext cx="988431" cy="53049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24" idx="5"/>
              <a:endCxn id="25" idx="0"/>
            </p:cNvCxnSpPr>
            <p:nvPr/>
          </p:nvCxnSpPr>
          <p:spPr>
            <a:xfrm>
              <a:off x="3350581" y="3497138"/>
              <a:ext cx="668405" cy="115319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34" idx="3"/>
              <a:endCxn id="25" idx="3"/>
            </p:cNvCxnSpPr>
            <p:nvPr/>
          </p:nvCxnSpPr>
          <p:spPr>
            <a:xfrm flipV="1">
              <a:off x="897533" y="5111249"/>
              <a:ext cx="2930534" cy="90803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stCxn id="25" idx="6"/>
              <a:endCxn id="26" idx="2"/>
            </p:cNvCxnSpPr>
            <p:nvPr/>
          </p:nvCxnSpPr>
          <p:spPr>
            <a:xfrm>
              <a:off x="4288986" y="4920330"/>
              <a:ext cx="64408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stCxn id="26" idx="6"/>
              <a:endCxn id="28" idx="2"/>
            </p:cNvCxnSpPr>
            <p:nvPr/>
          </p:nvCxnSpPr>
          <p:spPr>
            <a:xfrm>
              <a:off x="5473068" y="4920330"/>
              <a:ext cx="64408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28" idx="6"/>
              <a:endCxn id="27" idx="2"/>
            </p:cNvCxnSpPr>
            <p:nvPr/>
          </p:nvCxnSpPr>
          <p:spPr>
            <a:xfrm>
              <a:off x="6657150" y="4920330"/>
              <a:ext cx="64408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27" idx="6"/>
              <a:endCxn id="29" idx="2"/>
            </p:cNvCxnSpPr>
            <p:nvPr/>
          </p:nvCxnSpPr>
          <p:spPr>
            <a:xfrm>
              <a:off x="7841232" y="4920330"/>
              <a:ext cx="64408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29" idx="6"/>
            </p:cNvCxnSpPr>
            <p:nvPr/>
          </p:nvCxnSpPr>
          <p:spPr>
            <a:xfrm>
              <a:off x="9025314" y="4920330"/>
              <a:ext cx="51625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9" name="TextBox 78"/>
          <p:cNvSpPr txBox="1"/>
          <p:nvPr/>
        </p:nvSpPr>
        <p:spPr>
          <a:xfrm>
            <a:off x="8333230" y="5745222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sigmoid</a:t>
            </a:r>
          </a:p>
        </p:txBody>
      </p:sp>
    </p:spTree>
    <p:extLst>
      <p:ext uri="{BB962C8B-B14F-4D97-AF65-F5344CB8AC3E}">
        <p14:creationId xmlns:p14="http://schemas.microsoft.com/office/powerpoint/2010/main" val="380414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648" y="304502"/>
            <a:ext cx="10515600" cy="1325563"/>
          </a:xfrm>
        </p:spPr>
        <p:txBody>
          <a:bodyPr/>
          <a:lstStyle/>
          <a:p>
            <a:r>
              <a:rPr lang="en-GB" dirty="0" err="1"/>
              <a:t>Backprop</a:t>
            </a:r>
            <a:r>
              <a:rPr lang="en-GB" dirty="0"/>
              <a:t> example</a:t>
            </a:r>
            <a:br>
              <a:rPr lang="en-GB" dirty="0"/>
            </a:br>
            <a:r>
              <a:rPr lang="en-GB" dirty="0"/>
              <a:t>With a neural network in mind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887289" y="1222221"/>
            <a:ext cx="3788328" cy="2353998"/>
            <a:chOff x="1562900" y="3417275"/>
            <a:chExt cx="3788328" cy="2353998"/>
          </a:xfrm>
        </p:grpSpPr>
        <p:sp>
          <p:nvSpPr>
            <p:cNvPr id="5" name="Oval 4"/>
            <p:cNvSpPr/>
            <p:nvPr/>
          </p:nvSpPr>
          <p:spPr>
            <a:xfrm>
              <a:off x="2870421" y="3601941"/>
              <a:ext cx="1800000" cy="180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1963972" y="3657600"/>
              <a:ext cx="906449" cy="637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562900" y="3417275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x0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62900" y="4326849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x1</a:t>
              </a:r>
            </a:p>
          </p:txBody>
        </p:sp>
        <p:cxnSp>
          <p:nvCxnSpPr>
            <p:cNvPr id="9" name="Straight Arrow Connector 8"/>
            <p:cNvCxnSpPr>
              <a:stCxn id="8" idx="3"/>
              <a:endCxn id="5" idx="2"/>
            </p:cNvCxnSpPr>
            <p:nvPr/>
          </p:nvCxnSpPr>
          <p:spPr>
            <a:xfrm flipV="1">
              <a:off x="1963972" y="4501941"/>
              <a:ext cx="906449" cy="957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117633" y="3657600"/>
              <a:ext cx="0" cy="1677725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088948" y="4188350"/>
              <a:ext cx="9332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z = w0*x0+</a:t>
              </a:r>
              <a:br>
                <a:rPr lang="en-GB" sz="1200" dirty="0"/>
              </a:br>
              <a:r>
                <a:rPr lang="en-GB" sz="1200" dirty="0"/>
                <a:t>w1*x1 + w2</a:t>
              </a:r>
            </a:p>
            <a:p>
              <a:endParaRPr lang="en-GB" sz="1200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1963972" y="4834681"/>
              <a:ext cx="962108" cy="50064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 rot="2179565">
              <a:off x="2417196" y="3601941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w0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167800">
              <a:off x="2119764" y="4077823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9829834">
              <a:off x="2119766" y="4707350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12593" y="540194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670421" y="4506728"/>
              <a:ext cx="680807" cy="47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TextBox 65"/>
          <p:cNvSpPr txBox="1"/>
          <p:nvPr/>
        </p:nvSpPr>
        <p:spPr>
          <a:xfrm>
            <a:off x="160395" y="6483640"/>
            <a:ext cx="43472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Example credit: </a:t>
            </a:r>
            <a:r>
              <a:rPr lang="en-GB" sz="1200" dirty="0">
                <a:hlinkClick r:id="rId2"/>
              </a:rPr>
              <a:t>https://cs231n.github.io/optimization-2/</a:t>
            </a:r>
            <a:r>
              <a:rPr lang="en-GB" sz="1200" dirty="0"/>
              <a:t> , figure 2 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375562" y="1791829"/>
            <a:ext cx="9166003" cy="4412117"/>
            <a:chOff x="375562" y="1791829"/>
            <a:chExt cx="9166003" cy="4412117"/>
          </a:xfrm>
        </p:grpSpPr>
        <p:grpSp>
          <p:nvGrpSpPr>
            <p:cNvPr id="77" name="Group 76"/>
            <p:cNvGrpSpPr/>
            <p:nvPr/>
          </p:nvGrpSpPr>
          <p:grpSpPr>
            <a:xfrm>
              <a:off x="375562" y="1871601"/>
              <a:ext cx="9166003" cy="4332345"/>
              <a:chOff x="375562" y="1871601"/>
              <a:chExt cx="9166003" cy="4332345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1440312" y="2309178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440312" y="3757637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2889662" y="3036219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3748986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4933068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*-1</a:t>
                </a: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7301232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/>
                  <a:t>+1</a:t>
                </a:r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6117150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000" dirty="0" err="1"/>
                  <a:t>exp</a:t>
                </a:r>
                <a:endParaRPr lang="en-GB" sz="1000" dirty="0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8485314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000" dirty="0"/>
                  <a:t>1/x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75562" y="1871601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w0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375562" y="2771764"/>
                <a:ext cx="401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x0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97878" y="3388305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w1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30739" y="4280998"/>
                <a:ext cx="401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x1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430739" y="5834614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w2</a:t>
                </a:r>
              </a:p>
            </p:txBody>
          </p:sp>
          <p:cxnSp>
            <p:nvCxnSpPr>
              <p:cNvPr id="36" name="Straight Connector 35"/>
              <p:cNvCxnSpPr>
                <a:stCxn id="30" idx="3"/>
                <a:endCxn id="20" idx="1"/>
              </p:cNvCxnSpPr>
              <p:nvPr/>
            </p:nvCxnSpPr>
            <p:spPr>
              <a:xfrm>
                <a:off x="842356" y="2056267"/>
                <a:ext cx="677037" cy="331992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31" idx="3"/>
                <a:endCxn id="20" idx="3"/>
              </p:cNvCxnSpPr>
              <p:nvPr/>
            </p:nvCxnSpPr>
            <p:spPr>
              <a:xfrm flipV="1">
                <a:off x="776634" y="2770097"/>
                <a:ext cx="742759" cy="186333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32" idx="3"/>
                <a:endCxn id="22" idx="1"/>
              </p:cNvCxnSpPr>
              <p:nvPr/>
            </p:nvCxnSpPr>
            <p:spPr>
              <a:xfrm>
                <a:off x="864672" y="3572971"/>
                <a:ext cx="654721" cy="263747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33" idx="3"/>
                <a:endCxn id="22" idx="3"/>
              </p:cNvCxnSpPr>
              <p:nvPr/>
            </p:nvCxnSpPr>
            <p:spPr>
              <a:xfrm flipV="1">
                <a:off x="831811" y="4218556"/>
                <a:ext cx="687582" cy="247108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>
                <a:stCxn id="20" idx="6"/>
                <a:endCxn id="24" idx="1"/>
              </p:cNvCxnSpPr>
              <p:nvPr/>
            </p:nvCxnSpPr>
            <p:spPr>
              <a:xfrm>
                <a:off x="1980312" y="2579178"/>
                <a:ext cx="988431" cy="53612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>
                <a:stCxn id="22" idx="6"/>
                <a:endCxn id="24" idx="3"/>
              </p:cNvCxnSpPr>
              <p:nvPr/>
            </p:nvCxnSpPr>
            <p:spPr>
              <a:xfrm flipV="1">
                <a:off x="1980312" y="3497138"/>
                <a:ext cx="988431" cy="53049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24" idx="5"/>
                <a:endCxn id="25" idx="0"/>
              </p:cNvCxnSpPr>
              <p:nvPr/>
            </p:nvCxnSpPr>
            <p:spPr>
              <a:xfrm>
                <a:off x="3350581" y="3497138"/>
                <a:ext cx="668405" cy="115319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stCxn id="34" idx="3"/>
                <a:endCxn id="25" idx="3"/>
              </p:cNvCxnSpPr>
              <p:nvPr/>
            </p:nvCxnSpPr>
            <p:spPr>
              <a:xfrm flipV="1">
                <a:off x="897533" y="5111249"/>
                <a:ext cx="2930534" cy="90803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stCxn id="25" idx="6"/>
                <a:endCxn id="26" idx="2"/>
              </p:cNvCxnSpPr>
              <p:nvPr/>
            </p:nvCxnSpPr>
            <p:spPr>
              <a:xfrm>
                <a:off x="4288986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>
                <a:stCxn id="26" idx="6"/>
                <a:endCxn id="28" idx="2"/>
              </p:cNvCxnSpPr>
              <p:nvPr/>
            </p:nvCxnSpPr>
            <p:spPr>
              <a:xfrm>
                <a:off x="5473068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>
                <a:stCxn id="28" idx="6"/>
                <a:endCxn id="27" idx="2"/>
              </p:cNvCxnSpPr>
              <p:nvPr/>
            </p:nvCxnSpPr>
            <p:spPr>
              <a:xfrm>
                <a:off x="6657150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27" idx="6"/>
                <a:endCxn id="29" idx="2"/>
              </p:cNvCxnSpPr>
              <p:nvPr/>
            </p:nvCxnSpPr>
            <p:spPr>
              <a:xfrm>
                <a:off x="7841232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>
                <a:stCxn id="29" idx="6"/>
              </p:cNvCxnSpPr>
              <p:nvPr/>
            </p:nvCxnSpPr>
            <p:spPr>
              <a:xfrm>
                <a:off x="9025314" y="4920330"/>
                <a:ext cx="516251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TextBox 2"/>
            <p:cNvSpPr txBox="1"/>
            <p:nvPr/>
          </p:nvSpPr>
          <p:spPr>
            <a:xfrm>
              <a:off x="969640" y="179182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46397" y="2558462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-1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46397" y="3358637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-3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46397" y="4061672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-2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46397" y="5557615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-3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179185" y="2388258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-2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164827" y="3480638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6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661056" y="357621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663502" y="4498851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-1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631820" y="449885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824341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0.37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996663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1.37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082785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0.73</a:t>
              </a:r>
            </a:p>
          </p:txBody>
        </p:sp>
      </p:grpSp>
      <p:sp>
        <p:nvSpPr>
          <p:cNvPr id="19" name="Rectangle 18"/>
          <p:cNvSpPr/>
          <p:nvPr/>
        </p:nvSpPr>
        <p:spPr>
          <a:xfrm>
            <a:off x="8413063" y="5682723"/>
            <a:ext cx="3563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/>
              <a:t>σ</a:t>
            </a:r>
            <a:r>
              <a:rPr lang="en-GB" dirty="0"/>
              <a:t>(1)  = 0.7310585786300048792512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0442022" y="2162908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a = </a:t>
            </a:r>
            <a:r>
              <a:rPr lang="el-GR" sz="1200" dirty="0"/>
              <a:t>σ</a:t>
            </a:r>
            <a:r>
              <a:rPr lang="en-GB" sz="1200" dirty="0"/>
              <a:t>(z) </a:t>
            </a:r>
          </a:p>
        </p:txBody>
      </p:sp>
    </p:spTree>
    <p:extLst>
      <p:ext uri="{BB962C8B-B14F-4D97-AF65-F5344CB8AC3E}">
        <p14:creationId xmlns:p14="http://schemas.microsoft.com/office/powerpoint/2010/main" val="365430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648" y="304502"/>
            <a:ext cx="10515600" cy="1325563"/>
          </a:xfrm>
        </p:spPr>
        <p:txBody>
          <a:bodyPr/>
          <a:lstStyle/>
          <a:p>
            <a:r>
              <a:rPr lang="en-GB" dirty="0" err="1"/>
              <a:t>Backprop</a:t>
            </a:r>
            <a:r>
              <a:rPr lang="en-GB" dirty="0"/>
              <a:t> example</a:t>
            </a:r>
            <a:br>
              <a:rPr lang="en-GB" dirty="0"/>
            </a:br>
            <a:r>
              <a:rPr lang="en-GB" dirty="0"/>
              <a:t>With a neural network in mind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887289" y="1222221"/>
            <a:ext cx="3788328" cy="2353998"/>
            <a:chOff x="1562900" y="3417275"/>
            <a:chExt cx="3788328" cy="2353998"/>
          </a:xfrm>
        </p:grpSpPr>
        <p:sp>
          <p:nvSpPr>
            <p:cNvPr id="5" name="Oval 4"/>
            <p:cNvSpPr/>
            <p:nvPr/>
          </p:nvSpPr>
          <p:spPr>
            <a:xfrm>
              <a:off x="2870421" y="3601941"/>
              <a:ext cx="1800000" cy="180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1963972" y="3657600"/>
              <a:ext cx="906449" cy="637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562900" y="3417275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x0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62900" y="4326849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x1</a:t>
              </a:r>
            </a:p>
          </p:txBody>
        </p:sp>
        <p:cxnSp>
          <p:nvCxnSpPr>
            <p:cNvPr id="9" name="Straight Arrow Connector 8"/>
            <p:cNvCxnSpPr>
              <a:stCxn id="8" idx="3"/>
              <a:endCxn id="5" idx="2"/>
            </p:cNvCxnSpPr>
            <p:nvPr/>
          </p:nvCxnSpPr>
          <p:spPr>
            <a:xfrm flipV="1">
              <a:off x="1963972" y="4501941"/>
              <a:ext cx="906449" cy="957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117633" y="3657600"/>
              <a:ext cx="0" cy="1677725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088948" y="4188350"/>
              <a:ext cx="9332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z = w0*x0+</a:t>
              </a:r>
              <a:br>
                <a:rPr lang="en-GB" sz="1200" dirty="0"/>
              </a:br>
              <a:r>
                <a:rPr lang="en-GB" sz="1200" dirty="0"/>
                <a:t>w1*x1 + w2</a:t>
              </a:r>
            </a:p>
            <a:p>
              <a:endParaRPr lang="en-GB" sz="1200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1963972" y="4834681"/>
              <a:ext cx="962108" cy="50064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 rot="2179565">
              <a:off x="2417196" y="3601941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w0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167800">
              <a:off x="2119764" y="4077823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9829834">
              <a:off x="2119766" y="4707350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12593" y="540194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670421" y="4506728"/>
              <a:ext cx="680807" cy="47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TextBox 65"/>
          <p:cNvSpPr txBox="1"/>
          <p:nvPr/>
        </p:nvSpPr>
        <p:spPr>
          <a:xfrm>
            <a:off x="160395" y="6483640"/>
            <a:ext cx="43472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Example credit: </a:t>
            </a:r>
            <a:r>
              <a:rPr lang="en-GB" sz="1200" dirty="0">
                <a:hlinkClick r:id="rId2"/>
              </a:rPr>
              <a:t>https://cs231n.github.io/optimization-2/</a:t>
            </a:r>
            <a:r>
              <a:rPr lang="en-GB" sz="1200" dirty="0"/>
              <a:t> , figure 2 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375562" y="1791829"/>
            <a:ext cx="9166003" cy="4412117"/>
            <a:chOff x="375562" y="1791829"/>
            <a:chExt cx="9166003" cy="4412117"/>
          </a:xfrm>
        </p:grpSpPr>
        <p:grpSp>
          <p:nvGrpSpPr>
            <p:cNvPr id="77" name="Group 76"/>
            <p:cNvGrpSpPr/>
            <p:nvPr/>
          </p:nvGrpSpPr>
          <p:grpSpPr>
            <a:xfrm>
              <a:off x="375562" y="1871601"/>
              <a:ext cx="9166003" cy="4332345"/>
              <a:chOff x="375562" y="1871601"/>
              <a:chExt cx="9166003" cy="4332345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1440312" y="2309178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440312" y="3757637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2889662" y="3036219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3748986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4933068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*-1</a:t>
                </a: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7301232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/>
                  <a:t>+1</a:t>
                </a:r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6117150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000" dirty="0" err="1"/>
                  <a:t>exp</a:t>
                </a:r>
                <a:endParaRPr lang="en-GB" sz="1000" dirty="0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8485314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000" dirty="0"/>
                  <a:t>1/x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75562" y="1871601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w0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375562" y="2771764"/>
                <a:ext cx="401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x0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97878" y="3388305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w1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30739" y="4280998"/>
                <a:ext cx="401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x1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430739" y="5834614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w2</a:t>
                </a:r>
              </a:p>
            </p:txBody>
          </p:sp>
          <p:cxnSp>
            <p:nvCxnSpPr>
              <p:cNvPr id="36" name="Straight Connector 35"/>
              <p:cNvCxnSpPr>
                <a:stCxn id="30" idx="3"/>
                <a:endCxn id="20" idx="1"/>
              </p:cNvCxnSpPr>
              <p:nvPr/>
            </p:nvCxnSpPr>
            <p:spPr>
              <a:xfrm>
                <a:off x="842356" y="2056267"/>
                <a:ext cx="677037" cy="331992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31" idx="3"/>
                <a:endCxn id="20" idx="3"/>
              </p:cNvCxnSpPr>
              <p:nvPr/>
            </p:nvCxnSpPr>
            <p:spPr>
              <a:xfrm flipV="1">
                <a:off x="776634" y="2770097"/>
                <a:ext cx="742759" cy="186333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32" idx="3"/>
                <a:endCxn id="22" idx="1"/>
              </p:cNvCxnSpPr>
              <p:nvPr/>
            </p:nvCxnSpPr>
            <p:spPr>
              <a:xfrm>
                <a:off x="864672" y="3572971"/>
                <a:ext cx="654721" cy="263747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33" idx="3"/>
                <a:endCxn id="22" idx="3"/>
              </p:cNvCxnSpPr>
              <p:nvPr/>
            </p:nvCxnSpPr>
            <p:spPr>
              <a:xfrm flipV="1">
                <a:off x="831811" y="4218556"/>
                <a:ext cx="687582" cy="247108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>
                <a:stCxn id="20" idx="6"/>
                <a:endCxn id="24" idx="1"/>
              </p:cNvCxnSpPr>
              <p:nvPr/>
            </p:nvCxnSpPr>
            <p:spPr>
              <a:xfrm>
                <a:off x="1980312" y="2579178"/>
                <a:ext cx="988431" cy="53612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>
                <a:stCxn id="22" idx="6"/>
                <a:endCxn id="24" idx="3"/>
              </p:cNvCxnSpPr>
              <p:nvPr/>
            </p:nvCxnSpPr>
            <p:spPr>
              <a:xfrm flipV="1">
                <a:off x="1980312" y="3497138"/>
                <a:ext cx="988431" cy="53049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24" idx="5"/>
                <a:endCxn id="25" idx="0"/>
              </p:cNvCxnSpPr>
              <p:nvPr/>
            </p:nvCxnSpPr>
            <p:spPr>
              <a:xfrm>
                <a:off x="3350581" y="3497138"/>
                <a:ext cx="668405" cy="115319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stCxn id="34" idx="3"/>
                <a:endCxn id="25" idx="3"/>
              </p:cNvCxnSpPr>
              <p:nvPr/>
            </p:nvCxnSpPr>
            <p:spPr>
              <a:xfrm flipV="1">
                <a:off x="897533" y="5111249"/>
                <a:ext cx="2930534" cy="90803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stCxn id="25" idx="6"/>
                <a:endCxn id="26" idx="2"/>
              </p:cNvCxnSpPr>
              <p:nvPr/>
            </p:nvCxnSpPr>
            <p:spPr>
              <a:xfrm>
                <a:off x="4288986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>
                <a:stCxn id="26" idx="6"/>
                <a:endCxn id="28" idx="2"/>
              </p:cNvCxnSpPr>
              <p:nvPr/>
            </p:nvCxnSpPr>
            <p:spPr>
              <a:xfrm>
                <a:off x="5473068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>
                <a:stCxn id="28" idx="6"/>
                <a:endCxn id="27" idx="2"/>
              </p:cNvCxnSpPr>
              <p:nvPr/>
            </p:nvCxnSpPr>
            <p:spPr>
              <a:xfrm>
                <a:off x="6657150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27" idx="6"/>
                <a:endCxn id="29" idx="2"/>
              </p:cNvCxnSpPr>
              <p:nvPr/>
            </p:nvCxnSpPr>
            <p:spPr>
              <a:xfrm>
                <a:off x="7841232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>
                <a:stCxn id="29" idx="6"/>
              </p:cNvCxnSpPr>
              <p:nvPr/>
            </p:nvCxnSpPr>
            <p:spPr>
              <a:xfrm>
                <a:off x="9025314" y="4920330"/>
                <a:ext cx="516251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TextBox 2"/>
            <p:cNvSpPr txBox="1"/>
            <p:nvPr/>
          </p:nvSpPr>
          <p:spPr>
            <a:xfrm>
              <a:off x="969640" y="179182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46397" y="2558462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-1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46397" y="3358637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-3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46397" y="4061672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-2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46397" y="5557615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-3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179185" y="2388258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-2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164827" y="3480638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6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661056" y="357621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663502" y="4498851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-1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631820" y="449885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824341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0.37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996663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1.37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082785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0.73</a:t>
              </a: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10442022" y="2162908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a = </a:t>
            </a:r>
            <a:r>
              <a:rPr lang="el-GR" sz="1200" dirty="0"/>
              <a:t>σ</a:t>
            </a:r>
            <a:r>
              <a:rPr lang="en-GB" sz="1200" dirty="0"/>
              <a:t>(z) 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186858" y="520358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13874" y="5178288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???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605453" y="5929626"/>
                <a:ext cx="2388667" cy="618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/>
                        </a:rPr>
                        <m:t>f</m:t>
                      </m:r>
                      <m:d>
                        <m:d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/>
                            </a:rPr>
                            <m:t>x</m:t>
                          </m:r>
                        </m:e>
                      </m:d>
                      <m:r>
                        <a:rPr lang="en-GB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𝑥</m:t>
                          </m:r>
                        </m:den>
                      </m:f>
                      <m:r>
                        <a:rPr lang="en-GB" i="1">
                          <a:latin typeface="Cambria Math"/>
                          <a:ea typeface="Cambria Math"/>
                        </a:rPr>
                        <m:t>→</m:t>
                      </m:r>
                      <m:f>
                        <m:f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𝑑𝑓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b="0" i="1" smtClean="0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453" y="5929626"/>
                <a:ext cx="2388667" cy="61888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65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648" y="304502"/>
            <a:ext cx="10515600" cy="1325563"/>
          </a:xfrm>
        </p:spPr>
        <p:txBody>
          <a:bodyPr/>
          <a:lstStyle/>
          <a:p>
            <a:r>
              <a:rPr lang="en-GB" dirty="0" err="1"/>
              <a:t>Backprop</a:t>
            </a:r>
            <a:r>
              <a:rPr lang="en-GB" dirty="0"/>
              <a:t> example</a:t>
            </a:r>
            <a:br>
              <a:rPr lang="en-GB" dirty="0"/>
            </a:br>
            <a:r>
              <a:rPr lang="en-GB" dirty="0"/>
              <a:t>With a neural network in mind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887289" y="1222221"/>
            <a:ext cx="3788328" cy="2353998"/>
            <a:chOff x="1562900" y="3417275"/>
            <a:chExt cx="3788328" cy="2353998"/>
          </a:xfrm>
        </p:grpSpPr>
        <p:sp>
          <p:nvSpPr>
            <p:cNvPr id="5" name="Oval 4"/>
            <p:cNvSpPr/>
            <p:nvPr/>
          </p:nvSpPr>
          <p:spPr>
            <a:xfrm>
              <a:off x="2870421" y="3601941"/>
              <a:ext cx="1800000" cy="180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1963972" y="3657600"/>
              <a:ext cx="906449" cy="637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562900" y="3417275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x0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62900" y="4326849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x1</a:t>
              </a:r>
            </a:p>
          </p:txBody>
        </p:sp>
        <p:cxnSp>
          <p:nvCxnSpPr>
            <p:cNvPr id="9" name="Straight Arrow Connector 8"/>
            <p:cNvCxnSpPr>
              <a:stCxn id="8" idx="3"/>
              <a:endCxn id="5" idx="2"/>
            </p:cNvCxnSpPr>
            <p:nvPr/>
          </p:nvCxnSpPr>
          <p:spPr>
            <a:xfrm flipV="1">
              <a:off x="1963972" y="4501941"/>
              <a:ext cx="906449" cy="957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117633" y="3657600"/>
              <a:ext cx="0" cy="1677725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088948" y="4188350"/>
              <a:ext cx="9332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z = w0*x0+</a:t>
              </a:r>
              <a:br>
                <a:rPr lang="en-GB" sz="1200" dirty="0"/>
              </a:br>
              <a:r>
                <a:rPr lang="en-GB" sz="1200" dirty="0"/>
                <a:t>w1*x1 + w2</a:t>
              </a:r>
            </a:p>
            <a:p>
              <a:endParaRPr lang="en-GB" sz="1200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1963972" y="4834681"/>
              <a:ext cx="962108" cy="50064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 rot="2179565">
              <a:off x="2417196" y="3601941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w0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167800">
              <a:off x="2119764" y="4077823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9829834">
              <a:off x="2119766" y="4707350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12593" y="540194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670421" y="4506728"/>
              <a:ext cx="680807" cy="47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TextBox 65"/>
          <p:cNvSpPr txBox="1"/>
          <p:nvPr/>
        </p:nvSpPr>
        <p:spPr>
          <a:xfrm>
            <a:off x="160395" y="6483640"/>
            <a:ext cx="43472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Example credit: </a:t>
            </a:r>
            <a:r>
              <a:rPr lang="en-GB" sz="1200" dirty="0">
                <a:hlinkClick r:id="rId2"/>
              </a:rPr>
              <a:t>https://cs231n.github.io/optimization-2/</a:t>
            </a:r>
            <a:r>
              <a:rPr lang="en-GB" sz="1200" dirty="0"/>
              <a:t> , figure 2 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375562" y="1791829"/>
            <a:ext cx="9166003" cy="4412117"/>
            <a:chOff x="375562" y="1791829"/>
            <a:chExt cx="9166003" cy="4412117"/>
          </a:xfrm>
        </p:grpSpPr>
        <p:grpSp>
          <p:nvGrpSpPr>
            <p:cNvPr id="77" name="Group 76"/>
            <p:cNvGrpSpPr/>
            <p:nvPr/>
          </p:nvGrpSpPr>
          <p:grpSpPr>
            <a:xfrm>
              <a:off x="375562" y="1871601"/>
              <a:ext cx="9166003" cy="4332345"/>
              <a:chOff x="375562" y="1871601"/>
              <a:chExt cx="9166003" cy="4332345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1440312" y="2309178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440312" y="3757637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2889662" y="3036219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3748986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4933068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*-1</a:t>
                </a: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7301232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/>
                  <a:t>+1</a:t>
                </a:r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6117150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000" dirty="0" err="1"/>
                  <a:t>exp</a:t>
                </a:r>
                <a:endParaRPr lang="en-GB" sz="1000" dirty="0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8485314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000" dirty="0"/>
                  <a:t>1/x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75562" y="1871601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w0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375562" y="2771764"/>
                <a:ext cx="401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x0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97878" y="3388305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w1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30739" y="4280998"/>
                <a:ext cx="401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x1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430739" y="5834614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w2</a:t>
                </a:r>
              </a:p>
            </p:txBody>
          </p:sp>
          <p:cxnSp>
            <p:nvCxnSpPr>
              <p:cNvPr id="36" name="Straight Connector 35"/>
              <p:cNvCxnSpPr>
                <a:stCxn id="30" idx="3"/>
                <a:endCxn id="20" idx="1"/>
              </p:cNvCxnSpPr>
              <p:nvPr/>
            </p:nvCxnSpPr>
            <p:spPr>
              <a:xfrm>
                <a:off x="842356" y="2056267"/>
                <a:ext cx="677037" cy="331992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31" idx="3"/>
                <a:endCxn id="20" idx="3"/>
              </p:cNvCxnSpPr>
              <p:nvPr/>
            </p:nvCxnSpPr>
            <p:spPr>
              <a:xfrm flipV="1">
                <a:off x="776634" y="2770097"/>
                <a:ext cx="742759" cy="186333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32" idx="3"/>
                <a:endCxn id="22" idx="1"/>
              </p:cNvCxnSpPr>
              <p:nvPr/>
            </p:nvCxnSpPr>
            <p:spPr>
              <a:xfrm>
                <a:off x="864672" y="3572971"/>
                <a:ext cx="654721" cy="263747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33" idx="3"/>
                <a:endCxn id="22" idx="3"/>
              </p:cNvCxnSpPr>
              <p:nvPr/>
            </p:nvCxnSpPr>
            <p:spPr>
              <a:xfrm flipV="1">
                <a:off x="831811" y="4218556"/>
                <a:ext cx="687582" cy="247108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>
                <a:stCxn id="20" idx="6"/>
                <a:endCxn id="24" idx="1"/>
              </p:cNvCxnSpPr>
              <p:nvPr/>
            </p:nvCxnSpPr>
            <p:spPr>
              <a:xfrm>
                <a:off x="1980312" y="2579178"/>
                <a:ext cx="988431" cy="53612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>
                <a:stCxn id="22" idx="6"/>
                <a:endCxn id="24" idx="3"/>
              </p:cNvCxnSpPr>
              <p:nvPr/>
            </p:nvCxnSpPr>
            <p:spPr>
              <a:xfrm flipV="1">
                <a:off x="1980312" y="3497138"/>
                <a:ext cx="988431" cy="53049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24" idx="5"/>
                <a:endCxn id="25" idx="0"/>
              </p:cNvCxnSpPr>
              <p:nvPr/>
            </p:nvCxnSpPr>
            <p:spPr>
              <a:xfrm>
                <a:off x="3350581" y="3497138"/>
                <a:ext cx="668405" cy="115319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stCxn id="34" idx="3"/>
                <a:endCxn id="25" idx="3"/>
              </p:cNvCxnSpPr>
              <p:nvPr/>
            </p:nvCxnSpPr>
            <p:spPr>
              <a:xfrm flipV="1">
                <a:off x="897533" y="5111249"/>
                <a:ext cx="2930534" cy="90803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stCxn id="25" idx="6"/>
                <a:endCxn id="26" idx="2"/>
              </p:cNvCxnSpPr>
              <p:nvPr/>
            </p:nvCxnSpPr>
            <p:spPr>
              <a:xfrm>
                <a:off x="4288986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>
                <a:stCxn id="26" idx="6"/>
                <a:endCxn id="28" idx="2"/>
              </p:cNvCxnSpPr>
              <p:nvPr/>
            </p:nvCxnSpPr>
            <p:spPr>
              <a:xfrm>
                <a:off x="5473068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>
                <a:stCxn id="28" idx="6"/>
                <a:endCxn id="27" idx="2"/>
              </p:cNvCxnSpPr>
              <p:nvPr/>
            </p:nvCxnSpPr>
            <p:spPr>
              <a:xfrm>
                <a:off x="6657150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27" idx="6"/>
                <a:endCxn id="29" idx="2"/>
              </p:cNvCxnSpPr>
              <p:nvPr/>
            </p:nvCxnSpPr>
            <p:spPr>
              <a:xfrm>
                <a:off x="7841232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>
                <a:stCxn id="29" idx="6"/>
              </p:cNvCxnSpPr>
              <p:nvPr/>
            </p:nvCxnSpPr>
            <p:spPr>
              <a:xfrm>
                <a:off x="9025314" y="4920330"/>
                <a:ext cx="516251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TextBox 2"/>
            <p:cNvSpPr txBox="1"/>
            <p:nvPr/>
          </p:nvSpPr>
          <p:spPr>
            <a:xfrm>
              <a:off x="969640" y="179182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46397" y="2558462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-1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46397" y="3358637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-3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46397" y="4061672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-2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46397" y="5557615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-3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179185" y="2388258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-2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164827" y="3480638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6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661056" y="357621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663502" y="4498851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-1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631820" y="449885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824341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0.37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996663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1.37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082785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0.73</a:t>
              </a: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10442022" y="2162908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a = </a:t>
            </a:r>
            <a:r>
              <a:rPr lang="el-GR" sz="1200" dirty="0"/>
              <a:t>σ</a:t>
            </a:r>
            <a:r>
              <a:rPr lang="en-GB" sz="1200" dirty="0"/>
              <a:t>(z) 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186858" y="520358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43141" y="5125280"/>
            <a:ext cx="1040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1*  (-1/1.37</a:t>
            </a:r>
            <a:r>
              <a:rPr lang="en-GB" sz="1200" baseline="30000" dirty="0">
                <a:solidFill>
                  <a:srgbClr val="FF0000"/>
                </a:solidFill>
              </a:rPr>
              <a:t>2</a:t>
            </a:r>
            <a:r>
              <a:rPr lang="en-GB" sz="1200" dirty="0">
                <a:solidFill>
                  <a:srgbClr val="FF0000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605453" y="5929626"/>
                <a:ext cx="2388667" cy="618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/>
                        </a:rPr>
                        <m:t>f</m:t>
                      </m:r>
                      <m:d>
                        <m:d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/>
                            </a:rPr>
                            <m:t>x</m:t>
                          </m:r>
                        </m:e>
                      </m:d>
                      <m:r>
                        <a:rPr lang="en-GB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𝑥</m:t>
                          </m:r>
                        </m:den>
                      </m:f>
                      <m:r>
                        <a:rPr lang="en-GB" i="1">
                          <a:latin typeface="Cambria Math"/>
                          <a:ea typeface="Cambria Math"/>
                        </a:rPr>
                        <m:t>→</m:t>
                      </m:r>
                      <m:f>
                        <m:f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𝑑𝑓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b="0" i="1" smtClean="0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453" y="5929626"/>
                <a:ext cx="2388667" cy="61888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04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648" y="304502"/>
            <a:ext cx="10515600" cy="1325563"/>
          </a:xfrm>
        </p:spPr>
        <p:txBody>
          <a:bodyPr/>
          <a:lstStyle/>
          <a:p>
            <a:r>
              <a:rPr lang="en-GB" dirty="0" err="1"/>
              <a:t>Backprop</a:t>
            </a:r>
            <a:r>
              <a:rPr lang="en-GB" dirty="0"/>
              <a:t> example</a:t>
            </a:r>
            <a:br>
              <a:rPr lang="en-GB" dirty="0"/>
            </a:br>
            <a:r>
              <a:rPr lang="en-GB" dirty="0"/>
              <a:t>With a neural network in mind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887289" y="1222221"/>
            <a:ext cx="3788328" cy="2353998"/>
            <a:chOff x="1562900" y="3417275"/>
            <a:chExt cx="3788328" cy="2353998"/>
          </a:xfrm>
        </p:grpSpPr>
        <p:sp>
          <p:nvSpPr>
            <p:cNvPr id="5" name="Oval 4"/>
            <p:cNvSpPr/>
            <p:nvPr/>
          </p:nvSpPr>
          <p:spPr>
            <a:xfrm>
              <a:off x="2870421" y="3601941"/>
              <a:ext cx="1800000" cy="180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1963972" y="3657600"/>
              <a:ext cx="906449" cy="637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562900" y="3417275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x0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62900" y="4326849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x1</a:t>
              </a:r>
            </a:p>
          </p:txBody>
        </p:sp>
        <p:cxnSp>
          <p:nvCxnSpPr>
            <p:cNvPr id="9" name="Straight Arrow Connector 8"/>
            <p:cNvCxnSpPr>
              <a:stCxn id="8" idx="3"/>
              <a:endCxn id="5" idx="2"/>
            </p:cNvCxnSpPr>
            <p:nvPr/>
          </p:nvCxnSpPr>
          <p:spPr>
            <a:xfrm flipV="1">
              <a:off x="1963972" y="4501941"/>
              <a:ext cx="906449" cy="957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117633" y="3657600"/>
              <a:ext cx="0" cy="1677725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088948" y="4188350"/>
              <a:ext cx="9332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z = w0*x0+</a:t>
              </a:r>
              <a:br>
                <a:rPr lang="en-GB" sz="1200" dirty="0"/>
              </a:br>
              <a:r>
                <a:rPr lang="en-GB" sz="1200" dirty="0"/>
                <a:t>w1*x1 + w2</a:t>
              </a:r>
            </a:p>
            <a:p>
              <a:endParaRPr lang="en-GB" sz="1200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1963972" y="4834681"/>
              <a:ext cx="962108" cy="50064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 rot="2179565">
              <a:off x="2417196" y="3601941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w0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167800">
              <a:off x="2119764" y="4077823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9829834">
              <a:off x="2119766" y="4707350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12593" y="540194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670421" y="4506728"/>
              <a:ext cx="680807" cy="47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TextBox 65"/>
          <p:cNvSpPr txBox="1"/>
          <p:nvPr/>
        </p:nvSpPr>
        <p:spPr>
          <a:xfrm>
            <a:off x="160395" y="6483640"/>
            <a:ext cx="43472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Example credit: </a:t>
            </a:r>
            <a:r>
              <a:rPr lang="en-GB" sz="1200" dirty="0">
                <a:hlinkClick r:id="rId2"/>
              </a:rPr>
              <a:t>https://cs231n.github.io/optimization-2/</a:t>
            </a:r>
            <a:r>
              <a:rPr lang="en-GB" sz="1200" dirty="0"/>
              <a:t> , figure 2 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375562" y="1791829"/>
            <a:ext cx="9166003" cy="4412117"/>
            <a:chOff x="375562" y="1791829"/>
            <a:chExt cx="9166003" cy="4412117"/>
          </a:xfrm>
        </p:grpSpPr>
        <p:grpSp>
          <p:nvGrpSpPr>
            <p:cNvPr id="77" name="Group 76"/>
            <p:cNvGrpSpPr/>
            <p:nvPr/>
          </p:nvGrpSpPr>
          <p:grpSpPr>
            <a:xfrm>
              <a:off x="375562" y="1871601"/>
              <a:ext cx="9166003" cy="4332345"/>
              <a:chOff x="375562" y="1871601"/>
              <a:chExt cx="9166003" cy="4332345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1440312" y="2309178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440312" y="3757637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2889662" y="3036219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3748986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4933068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*-1</a:t>
                </a: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7301232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/>
                  <a:t>+1</a:t>
                </a:r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6117150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000" dirty="0" err="1"/>
                  <a:t>exp</a:t>
                </a:r>
                <a:endParaRPr lang="en-GB" sz="1000" dirty="0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8485314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000" dirty="0"/>
                  <a:t>1/x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75562" y="1871601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w0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375562" y="2771764"/>
                <a:ext cx="401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x0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97878" y="3388305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w1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30739" y="4280998"/>
                <a:ext cx="401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x1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430739" y="5834614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w2</a:t>
                </a:r>
              </a:p>
            </p:txBody>
          </p:sp>
          <p:cxnSp>
            <p:nvCxnSpPr>
              <p:cNvPr id="36" name="Straight Connector 35"/>
              <p:cNvCxnSpPr>
                <a:stCxn id="30" idx="3"/>
                <a:endCxn id="20" idx="1"/>
              </p:cNvCxnSpPr>
              <p:nvPr/>
            </p:nvCxnSpPr>
            <p:spPr>
              <a:xfrm>
                <a:off x="842356" y="2056267"/>
                <a:ext cx="677037" cy="331992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31" idx="3"/>
                <a:endCxn id="20" idx="3"/>
              </p:cNvCxnSpPr>
              <p:nvPr/>
            </p:nvCxnSpPr>
            <p:spPr>
              <a:xfrm flipV="1">
                <a:off x="776634" y="2770097"/>
                <a:ext cx="742759" cy="186333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32" idx="3"/>
                <a:endCxn id="22" idx="1"/>
              </p:cNvCxnSpPr>
              <p:nvPr/>
            </p:nvCxnSpPr>
            <p:spPr>
              <a:xfrm>
                <a:off x="864672" y="3572971"/>
                <a:ext cx="654721" cy="263747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33" idx="3"/>
                <a:endCxn id="22" idx="3"/>
              </p:cNvCxnSpPr>
              <p:nvPr/>
            </p:nvCxnSpPr>
            <p:spPr>
              <a:xfrm flipV="1">
                <a:off x="831811" y="4218556"/>
                <a:ext cx="687582" cy="247108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>
                <a:stCxn id="20" idx="6"/>
                <a:endCxn id="24" idx="1"/>
              </p:cNvCxnSpPr>
              <p:nvPr/>
            </p:nvCxnSpPr>
            <p:spPr>
              <a:xfrm>
                <a:off x="1980312" y="2579178"/>
                <a:ext cx="988431" cy="53612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>
                <a:stCxn id="22" idx="6"/>
                <a:endCxn id="24" idx="3"/>
              </p:cNvCxnSpPr>
              <p:nvPr/>
            </p:nvCxnSpPr>
            <p:spPr>
              <a:xfrm flipV="1">
                <a:off x="1980312" y="3497138"/>
                <a:ext cx="988431" cy="53049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24" idx="5"/>
                <a:endCxn id="25" idx="0"/>
              </p:cNvCxnSpPr>
              <p:nvPr/>
            </p:nvCxnSpPr>
            <p:spPr>
              <a:xfrm>
                <a:off x="3350581" y="3497138"/>
                <a:ext cx="668405" cy="115319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stCxn id="34" idx="3"/>
                <a:endCxn id="25" idx="3"/>
              </p:cNvCxnSpPr>
              <p:nvPr/>
            </p:nvCxnSpPr>
            <p:spPr>
              <a:xfrm flipV="1">
                <a:off x="897533" y="5111249"/>
                <a:ext cx="2930534" cy="90803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stCxn id="25" idx="6"/>
                <a:endCxn id="26" idx="2"/>
              </p:cNvCxnSpPr>
              <p:nvPr/>
            </p:nvCxnSpPr>
            <p:spPr>
              <a:xfrm>
                <a:off x="4288986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>
                <a:stCxn id="26" idx="6"/>
                <a:endCxn id="28" idx="2"/>
              </p:cNvCxnSpPr>
              <p:nvPr/>
            </p:nvCxnSpPr>
            <p:spPr>
              <a:xfrm>
                <a:off x="5473068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>
                <a:stCxn id="28" idx="6"/>
                <a:endCxn id="27" idx="2"/>
              </p:cNvCxnSpPr>
              <p:nvPr/>
            </p:nvCxnSpPr>
            <p:spPr>
              <a:xfrm>
                <a:off x="6657150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27" idx="6"/>
                <a:endCxn id="29" idx="2"/>
              </p:cNvCxnSpPr>
              <p:nvPr/>
            </p:nvCxnSpPr>
            <p:spPr>
              <a:xfrm>
                <a:off x="7841232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>
                <a:stCxn id="29" idx="6"/>
              </p:cNvCxnSpPr>
              <p:nvPr/>
            </p:nvCxnSpPr>
            <p:spPr>
              <a:xfrm>
                <a:off x="9025314" y="4920330"/>
                <a:ext cx="516251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TextBox 2"/>
            <p:cNvSpPr txBox="1"/>
            <p:nvPr/>
          </p:nvSpPr>
          <p:spPr>
            <a:xfrm>
              <a:off x="969640" y="179182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46397" y="2558462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-1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46397" y="3358637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-3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46397" y="4061672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-2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46397" y="5557615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-3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179185" y="2388258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-2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164827" y="3480638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6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661056" y="357621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663502" y="4498851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-1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631820" y="449885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824341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0.37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996663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1.37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082785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0.73</a:t>
              </a: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10442022" y="2162908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a = </a:t>
            </a:r>
            <a:r>
              <a:rPr lang="el-GR" sz="1200" dirty="0"/>
              <a:t>σ</a:t>
            </a:r>
            <a:r>
              <a:rPr lang="en-GB" sz="1200" dirty="0"/>
              <a:t>(z) 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186858" y="520358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13407" y="5187019"/>
            <a:ext cx="5405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 -0.53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605453" y="5929626"/>
                <a:ext cx="2450736" cy="618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/>
                        </a:rPr>
                        <m:t>f</m:t>
                      </m:r>
                      <m:d>
                        <m:d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/>
                            </a:rPr>
                            <m:t>x</m:t>
                          </m:r>
                        </m:e>
                      </m:d>
                      <m:r>
                        <a:rPr lang="en-GB" i="1" smtClean="0">
                          <a:latin typeface="Cambria Math"/>
                        </a:rPr>
                        <m:t>=</m:t>
                      </m:r>
                      <m:r>
                        <a:rPr lang="en-GB" b="0" i="1" smtClean="0">
                          <a:latin typeface="Cambria Math"/>
                        </a:rPr>
                        <m:t>𝑥</m:t>
                      </m:r>
                      <m:r>
                        <a:rPr lang="en-GB" b="0" i="1" smtClean="0">
                          <a:latin typeface="Cambria Math"/>
                        </a:rPr>
                        <m:t>+</m:t>
                      </m:r>
                      <m:r>
                        <a:rPr lang="en-GB" b="0" i="1" smtClean="0">
                          <a:latin typeface="Cambria Math"/>
                        </a:rPr>
                        <m:t>𝑐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→</m:t>
                      </m:r>
                      <m:f>
                        <m:f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𝑑𝑓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b="0" i="1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453" y="5929626"/>
                <a:ext cx="2450736" cy="61888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/>
          <p:cNvSpPr txBox="1"/>
          <p:nvPr/>
        </p:nvSpPr>
        <p:spPr>
          <a:xfrm>
            <a:off x="6824341" y="5178520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30741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648" y="304502"/>
            <a:ext cx="10515600" cy="1325563"/>
          </a:xfrm>
        </p:spPr>
        <p:txBody>
          <a:bodyPr/>
          <a:lstStyle/>
          <a:p>
            <a:r>
              <a:rPr lang="en-GB" dirty="0" err="1"/>
              <a:t>Backprop</a:t>
            </a:r>
            <a:r>
              <a:rPr lang="en-GB" dirty="0"/>
              <a:t> example</a:t>
            </a:r>
            <a:br>
              <a:rPr lang="en-GB" dirty="0"/>
            </a:br>
            <a:r>
              <a:rPr lang="en-GB" dirty="0"/>
              <a:t>With a neural network in mind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887289" y="1222221"/>
            <a:ext cx="3788328" cy="2353998"/>
            <a:chOff x="1562900" y="3417275"/>
            <a:chExt cx="3788328" cy="2353998"/>
          </a:xfrm>
        </p:grpSpPr>
        <p:sp>
          <p:nvSpPr>
            <p:cNvPr id="5" name="Oval 4"/>
            <p:cNvSpPr/>
            <p:nvPr/>
          </p:nvSpPr>
          <p:spPr>
            <a:xfrm>
              <a:off x="2870421" y="3601941"/>
              <a:ext cx="1800000" cy="180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1963972" y="3657600"/>
              <a:ext cx="906449" cy="637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562900" y="3417275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x0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62900" y="4326849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x1</a:t>
              </a:r>
            </a:p>
          </p:txBody>
        </p:sp>
        <p:cxnSp>
          <p:nvCxnSpPr>
            <p:cNvPr id="9" name="Straight Arrow Connector 8"/>
            <p:cNvCxnSpPr>
              <a:stCxn id="8" idx="3"/>
              <a:endCxn id="5" idx="2"/>
            </p:cNvCxnSpPr>
            <p:nvPr/>
          </p:nvCxnSpPr>
          <p:spPr>
            <a:xfrm flipV="1">
              <a:off x="1963972" y="4501941"/>
              <a:ext cx="906449" cy="957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117633" y="3657600"/>
              <a:ext cx="0" cy="1677725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088948" y="4188350"/>
              <a:ext cx="9332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z = w0*x0+</a:t>
              </a:r>
              <a:br>
                <a:rPr lang="en-GB" sz="1200" dirty="0"/>
              </a:br>
              <a:r>
                <a:rPr lang="en-GB" sz="1200" dirty="0"/>
                <a:t>w1*x1 + w2</a:t>
              </a:r>
            </a:p>
            <a:p>
              <a:endParaRPr lang="en-GB" sz="1200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1963972" y="4834681"/>
              <a:ext cx="962108" cy="50064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 rot="2179565">
              <a:off x="2417196" y="3601941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w0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167800">
              <a:off x="2119764" y="4077823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9829834">
              <a:off x="2119766" y="4707350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12593" y="540194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670421" y="4506728"/>
              <a:ext cx="680807" cy="47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TextBox 65"/>
          <p:cNvSpPr txBox="1"/>
          <p:nvPr/>
        </p:nvSpPr>
        <p:spPr>
          <a:xfrm>
            <a:off x="160395" y="6483640"/>
            <a:ext cx="43472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Example credit: </a:t>
            </a:r>
            <a:r>
              <a:rPr lang="en-GB" sz="1200" dirty="0">
                <a:hlinkClick r:id="rId2"/>
              </a:rPr>
              <a:t>https://cs231n.github.io/optimization-2/</a:t>
            </a:r>
            <a:r>
              <a:rPr lang="en-GB" sz="1200" dirty="0"/>
              <a:t> , figure 2 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375562" y="1791829"/>
            <a:ext cx="9166003" cy="4412117"/>
            <a:chOff x="375562" y="1791829"/>
            <a:chExt cx="9166003" cy="4412117"/>
          </a:xfrm>
        </p:grpSpPr>
        <p:grpSp>
          <p:nvGrpSpPr>
            <p:cNvPr id="77" name="Group 76"/>
            <p:cNvGrpSpPr/>
            <p:nvPr/>
          </p:nvGrpSpPr>
          <p:grpSpPr>
            <a:xfrm>
              <a:off x="375562" y="1871601"/>
              <a:ext cx="9166003" cy="4332345"/>
              <a:chOff x="375562" y="1871601"/>
              <a:chExt cx="9166003" cy="4332345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1440312" y="2309178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440312" y="3757637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2889662" y="3036219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3748986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4933068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*-1</a:t>
                </a: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7301232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/>
                  <a:t>+1</a:t>
                </a:r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6117150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000" dirty="0" err="1"/>
                  <a:t>exp</a:t>
                </a:r>
                <a:endParaRPr lang="en-GB" sz="1000" dirty="0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8485314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000" dirty="0"/>
                  <a:t>1/x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75562" y="1871601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w0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375562" y="2771764"/>
                <a:ext cx="401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x0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97878" y="3388305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w1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30739" y="4280998"/>
                <a:ext cx="401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x1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430739" y="5834614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w2</a:t>
                </a:r>
              </a:p>
            </p:txBody>
          </p:sp>
          <p:cxnSp>
            <p:nvCxnSpPr>
              <p:cNvPr id="36" name="Straight Connector 35"/>
              <p:cNvCxnSpPr>
                <a:stCxn id="30" idx="3"/>
                <a:endCxn id="20" idx="1"/>
              </p:cNvCxnSpPr>
              <p:nvPr/>
            </p:nvCxnSpPr>
            <p:spPr>
              <a:xfrm>
                <a:off x="842356" y="2056267"/>
                <a:ext cx="677037" cy="331992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31" idx="3"/>
                <a:endCxn id="20" idx="3"/>
              </p:cNvCxnSpPr>
              <p:nvPr/>
            </p:nvCxnSpPr>
            <p:spPr>
              <a:xfrm flipV="1">
                <a:off x="776634" y="2770097"/>
                <a:ext cx="742759" cy="186333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32" idx="3"/>
                <a:endCxn id="22" idx="1"/>
              </p:cNvCxnSpPr>
              <p:nvPr/>
            </p:nvCxnSpPr>
            <p:spPr>
              <a:xfrm>
                <a:off x="864672" y="3572971"/>
                <a:ext cx="654721" cy="263747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33" idx="3"/>
                <a:endCxn id="22" idx="3"/>
              </p:cNvCxnSpPr>
              <p:nvPr/>
            </p:nvCxnSpPr>
            <p:spPr>
              <a:xfrm flipV="1">
                <a:off x="831811" y="4218556"/>
                <a:ext cx="687582" cy="247108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>
                <a:stCxn id="20" idx="6"/>
                <a:endCxn id="24" idx="1"/>
              </p:cNvCxnSpPr>
              <p:nvPr/>
            </p:nvCxnSpPr>
            <p:spPr>
              <a:xfrm>
                <a:off x="1980312" y="2579178"/>
                <a:ext cx="988431" cy="53612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>
                <a:stCxn id="22" idx="6"/>
                <a:endCxn id="24" idx="3"/>
              </p:cNvCxnSpPr>
              <p:nvPr/>
            </p:nvCxnSpPr>
            <p:spPr>
              <a:xfrm flipV="1">
                <a:off x="1980312" y="3497138"/>
                <a:ext cx="988431" cy="53049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24" idx="5"/>
                <a:endCxn id="25" idx="0"/>
              </p:cNvCxnSpPr>
              <p:nvPr/>
            </p:nvCxnSpPr>
            <p:spPr>
              <a:xfrm>
                <a:off x="3350581" y="3497138"/>
                <a:ext cx="668405" cy="115319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stCxn id="34" idx="3"/>
                <a:endCxn id="25" idx="3"/>
              </p:cNvCxnSpPr>
              <p:nvPr/>
            </p:nvCxnSpPr>
            <p:spPr>
              <a:xfrm flipV="1">
                <a:off x="897533" y="5111249"/>
                <a:ext cx="2930534" cy="90803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stCxn id="25" idx="6"/>
                <a:endCxn id="26" idx="2"/>
              </p:cNvCxnSpPr>
              <p:nvPr/>
            </p:nvCxnSpPr>
            <p:spPr>
              <a:xfrm>
                <a:off x="4288986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>
                <a:stCxn id="26" idx="6"/>
                <a:endCxn id="28" idx="2"/>
              </p:cNvCxnSpPr>
              <p:nvPr/>
            </p:nvCxnSpPr>
            <p:spPr>
              <a:xfrm>
                <a:off x="5473068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>
                <a:stCxn id="28" idx="6"/>
                <a:endCxn id="27" idx="2"/>
              </p:cNvCxnSpPr>
              <p:nvPr/>
            </p:nvCxnSpPr>
            <p:spPr>
              <a:xfrm>
                <a:off x="6657150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27" idx="6"/>
                <a:endCxn id="29" idx="2"/>
              </p:cNvCxnSpPr>
              <p:nvPr/>
            </p:nvCxnSpPr>
            <p:spPr>
              <a:xfrm>
                <a:off x="7841232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>
                <a:stCxn id="29" idx="6"/>
              </p:cNvCxnSpPr>
              <p:nvPr/>
            </p:nvCxnSpPr>
            <p:spPr>
              <a:xfrm>
                <a:off x="9025314" y="4920330"/>
                <a:ext cx="516251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TextBox 2"/>
            <p:cNvSpPr txBox="1"/>
            <p:nvPr/>
          </p:nvSpPr>
          <p:spPr>
            <a:xfrm>
              <a:off x="969640" y="179182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46397" y="2558462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-1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46397" y="3358637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-3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46397" y="4061672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-2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46397" y="5557615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-3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179185" y="2388258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-2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164827" y="3480638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6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661056" y="357621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663502" y="4498851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-1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631820" y="449885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824341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0.37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996663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1.37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082785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0.73</a:t>
              </a: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10442022" y="2162908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a = </a:t>
            </a:r>
            <a:r>
              <a:rPr lang="el-GR" sz="1200" dirty="0"/>
              <a:t>σ</a:t>
            </a:r>
            <a:r>
              <a:rPr lang="en-GB" sz="1200" dirty="0"/>
              <a:t>(z) 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186858" y="520358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13407" y="5187019"/>
            <a:ext cx="5405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 -0.53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605453" y="5929626"/>
                <a:ext cx="2450736" cy="618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/>
                        </a:rPr>
                        <m:t>f</m:t>
                      </m:r>
                      <m:d>
                        <m:d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/>
                            </a:rPr>
                            <m:t>x</m:t>
                          </m:r>
                        </m:e>
                      </m:d>
                      <m:r>
                        <a:rPr lang="en-GB" i="1" smtClean="0">
                          <a:latin typeface="Cambria Math"/>
                        </a:rPr>
                        <m:t>=</m:t>
                      </m:r>
                      <m:r>
                        <a:rPr lang="en-GB" b="0" i="1" smtClean="0">
                          <a:latin typeface="Cambria Math"/>
                        </a:rPr>
                        <m:t>𝑥</m:t>
                      </m:r>
                      <m:r>
                        <a:rPr lang="en-GB" b="0" i="1" smtClean="0">
                          <a:latin typeface="Cambria Math"/>
                        </a:rPr>
                        <m:t>+</m:t>
                      </m:r>
                      <m:r>
                        <a:rPr lang="en-GB" b="0" i="1" smtClean="0">
                          <a:latin typeface="Cambria Math"/>
                        </a:rPr>
                        <m:t>𝑐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→</m:t>
                      </m:r>
                      <m:f>
                        <m:f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𝑑𝑓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b="0" i="1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453" y="5929626"/>
                <a:ext cx="2450736" cy="61888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/>
          <p:cNvSpPr txBox="1"/>
          <p:nvPr/>
        </p:nvSpPr>
        <p:spPr>
          <a:xfrm>
            <a:off x="6723352" y="5185808"/>
            <a:ext cx="660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-0.53*1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456392" y="5279420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40816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648" y="304502"/>
            <a:ext cx="10515600" cy="1325563"/>
          </a:xfrm>
        </p:spPr>
        <p:txBody>
          <a:bodyPr/>
          <a:lstStyle/>
          <a:p>
            <a:r>
              <a:rPr lang="en-GB" dirty="0" err="1"/>
              <a:t>Backprop</a:t>
            </a:r>
            <a:r>
              <a:rPr lang="en-GB" dirty="0"/>
              <a:t> example</a:t>
            </a:r>
            <a:br>
              <a:rPr lang="en-GB" dirty="0"/>
            </a:br>
            <a:r>
              <a:rPr lang="en-GB" dirty="0"/>
              <a:t>With a neural network in mind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887289" y="1222221"/>
            <a:ext cx="3788328" cy="2353998"/>
            <a:chOff x="1562900" y="3417275"/>
            <a:chExt cx="3788328" cy="2353998"/>
          </a:xfrm>
        </p:grpSpPr>
        <p:sp>
          <p:nvSpPr>
            <p:cNvPr id="5" name="Oval 4"/>
            <p:cNvSpPr/>
            <p:nvPr/>
          </p:nvSpPr>
          <p:spPr>
            <a:xfrm>
              <a:off x="2870421" y="3601941"/>
              <a:ext cx="1800000" cy="180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1963972" y="3657600"/>
              <a:ext cx="906449" cy="637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562900" y="3417275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x0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62900" y="4326849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x1</a:t>
              </a:r>
            </a:p>
          </p:txBody>
        </p:sp>
        <p:cxnSp>
          <p:nvCxnSpPr>
            <p:cNvPr id="9" name="Straight Arrow Connector 8"/>
            <p:cNvCxnSpPr>
              <a:stCxn id="8" idx="3"/>
              <a:endCxn id="5" idx="2"/>
            </p:cNvCxnSpPr>
            <p:nvPr/>
          </p:nvCxnSpPr>
          <p:spPr>
            <a:xfrm flipV="1">
              <a:off x="1963972" y="4501941"/>
              <a:ext cx="906449" cy="957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117633" y="3657600"/>
              <a:ext cx="0" cy="1677725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088948" y="4188350"/>
              <a:ext cx="9332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z = w0*x0+</a:t>
              </a:r>
              <a:br>
                <a:rPr lang="en-GB" sz="1200" dirty="0"/>
              </a:br>
              <a:r>
                <a:rPr lang="en-GB" sz="1200" dirty="0"/>
                <a:t>w1*x1 + w2</a:t>
              </a:r>
            </a:p>
            <a:p>
              <a:endParaRPr lang="en-GB" sz="1200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1963972" y="4834681"/>
              <a:ext cx="962108" cy="50064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 rot="2179565">
              <a:off x="2417196" y="3601941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w0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167800">
              <a:off x="2119764" y="4077823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9829834">
              <a:off x="2119766" y="4707350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12593" y="540194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670421" y="4506728"/>
              <a:ext cx="680807" cy="47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TextBox 65"/>
          <p:cNvSpPr txBox="1"/>
          <p:nvPr/>
        </p:nvSpPr>
        <p:spPr>
          <a:xfrm>
            <a:off x="160395" y="6483640"/>
            <a:ext cx="43472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Example credit: </a:t>
            </a:r>
            <a:r>
              <a:rPr lang="en-GB" sz="1200" dirty="0">
                <a:hlinkClick r:id="rId2"/>
              </a:rPr>
              <a:t>https://cs231n.github.io/optimization-2/</a:t>
            </a:r>
            <a:r>
              <a:rPr lang="en-GB" sz="1200" dirty="0"/>
              <a:t> , figure 2 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375562" y="1791829"/>
            <a:ext cx="9166003" cy="4412117"/>
            <a:chOff x="375562" y="1791829"/>
            <a:chExt cx="9166003" cy="4412117"/>
          </a:xfrm>
        </p:grpSpPr>
        <p:grpSp>
          <p:nvGrpSpPr>
            <p:cNvPr id="77" name="Group 76"/>
            <p:cNvGrpSpPr/>
            <p:nvPr/>
          </p:nvGrpSpPr>
          <p:grpSpPr>
            <a:xfrm>
              <a:off x="375562" y="1871601"/>
              <a:ext cx="9166003" cy="4332345"/>
              <a:chOff x="375562" y="1871601"/>
              <a:chExt cx="9166003" cy="4332345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1440312" y="2309178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440312" y="3757637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2889662" y="3036219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3748986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4933068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*-1</a:t>
                </a: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7301232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/>
                  <a:t>+1</a:t>
                </a:r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6117150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000" dirty="0" err="1"/>
                  <a:t>exp</a:t>
                </a:r>
                <a:endParaRPr lang="en-GB" sz="1000" dirty="0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8485314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000" dirty="0"/>
                  <a:t>1/x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75562" y="1871601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w0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375562" y="2771764"/>
                <a:ext cx="401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x0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97878" y="3388305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w1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30739" y="4280998"/>
                <a:ext cx="401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x1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430739" y="5834614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w2</a:t>
                </a:r>
              </a:p>
            </p:txBody>
          </p:sp>
          <p:cxnSp>
            <p:nvCxnSpPr>
              <p:cNvPr id="36" name="Straight Connector 35"/>
              <p:cNvCxnSpPr>
                <a:stCxn id="30" idx="3"/>
                <a:endCxn id="20" idx="1"/>
              </p:cNvCxnSpPr>
              <p:nvPr/>
            </p:nvCxnSpPr>
            <p:spPr>
              <a:xfrm>
                <a:off x="842356" y="2056267"/>
                <a:ext cx="677037" cy="331992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31" idx="3"/>
                <a:endCxn id="20" idx="3"/>
              </p:cNvCxnSpPr>
              <p:nvPr/>
            </p:nvCxnSpPr>
            <p:spPr>
              <a:xfrm flipV="1">
                <a:off x="776634" y="2770097"/>
                <a:ext cx="742759" cy="186333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32" idx="3"/>
                <a:endCxn id="22" idx="1"/>
              </p:cNvCxnSpPr>
              <p:nvPr/>
            </p:nvCxnSpPr>
            <p:spPr>
              <a:xfrm>
                <a:off x="864672" y="3572971"/>
                <a:ext cx="654721" cy="263747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33" idx="3"/>
                <a:endCxn id="22" idx="3"/>
              </p:cNvCxnSpPr>
              <p:nvPr/>
            </p:nvCxnSpPr>
            <p:spPr>
              <a:xfrm flipV="1">
                <a:off x="831811" y="4218556"/>
                <a:ext cx="687582" cy="247108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>
                <a:stCxn id="20" idx="6"/>
                <a:endCxn id="24" idx="1"/>
              </p:cNvCxnSpPr>
              <p:nvPr/>
            </p:nvCxnSpPr>
            <p:spPr>
              <a:xfrm>
                <a:off x="1980312" y="2579178"/>
                <a:ext cx="988431" cy="53612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>
                <a:stCxn id="22" idx="6"/>
                <a:endCxn id="24" idx="3"/>
              </p:cNvCxnSpPr>
              <p:nvPr/>
            </p:nvCxnSpPr>
            <p:spPr>
              <a:xfrm flipV="1">
                <a:off x="1980312" y="3497138"/>
                <a:ext cx="988431" cy="53049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24" idx="5"/>
                <a:endCxn id="25" idx="0"/>
              </p:cNvCxnSpPr>
              <p:nvPr/>
            </p:nvCxnSpPr>
            <p:spPr>
              <a:xfrm>
                <a:off x="3350581" y="3497138"/>
                <a:ext cx="668405" cy="115319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stCxn id="34" idx="3"/>
                <a:endCxn id="25" idx="3"/>
              </p:cNvCxnSpPr>
              <p:nvPr/>
            </p:nvCxnSpPr>
            <p:spPr>
              <a:xfrm flipV="1">
                <a:off x="897533" y="5111249"/>
                <a:ext cx="2930534" cy="90803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stCxn id="25" idx="6"/>
                <a:endCxn id="26" idx="2"/>
              </p:cNvCxnSpPr>
              <p:nvPr/>
            </p:nvCxnSpPr>
            <p:spPr>
              <a:xfrm>
                <a:off x="4288986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>
                <a:stCxn id="26" idx="6"/>
                <a:endCxn id="28" idx="2"/>
              </p:cNvCxnSpPr>
              <p:nvPr/>
            </p:nvCxnSpPr>
            <p:spPr>
              <a:xfrm>
                <a:off x="5473068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>
                <a:stCxn id="28" idx="6"/>
                <a:endCxn id="27" idx="2"/>
              </p:cNvCxnSpPr>
              <p:nvPr/>
            </p:nvCxnSpPr>
            <p:spPr>
              <a:xfrm>
                <a:off x="6657150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27" idx="6"/>
                <a:endCxn id="29" idx="2"/>
              </p:cNvCxnSpPr>
              <p:nvPr/>
            </p:nvCxnSpPr>
            <p:spPr>
              <a:xfrm>
                <a:off x="7841232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>
                <a:stCxn id="29" idx="6"/>
              </p:cNvCxnSpPr>
              <p:nvPr/>
            </p:nvCxnSpPr>
            <p:spPr>
              <a:xfrm>
                <a:off x="9025314" y="4920330"/>
                <a:ext cx="516251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TextBox 2"/>
            <p:cNvSpPr txBox="1"/>
            <p:nvPr/>
          </p:nvSpPr>
          <p:spPr>
            <a:xfrm>
              <a:off x="969640" y="179182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46397" y="2558462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-1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46397" y="3358637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-3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46397" y="4061672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-2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46397" y="5557615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-3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179185" y="2388258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-2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164827" y="3480638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6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661056" y="357621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663502" y="4498851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-1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631820" y="449885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824341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0.37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996663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1.37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082785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0.73</a:t>
              </a: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10442022" y="2162908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a = </a:t>
            </a:r>
            <a:r>
              <a:rPr lang="el-GR" sz="1200" dirty="0"/>
              <a:t>σ</a:t>
            </a:r>
            <a:r>
              <a:rPr lang="en-GB" sz="1200" dirty="0"/>
              <a:t>(z) 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186858" y="520358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13407" y="5187019"/>
            <a:ext cx="5405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 -0.53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605453" y="5929626"/>
                <a:ext cx="2293127" cy="618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/>
                        </a:rPr>
                        <m:t>f</m:t>
                      </m:r>
                      <m:d>
                        <m:d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/>
                            </a:rPr>
                            <m:t>x</m:t>
                          </m:r>
                        </m:e>
                      </m:d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GB" b="0" i="1" smtClean="0">
                              <a:latin typeface="Cambria Math"/>
                            </a:rPr>
                            <m:t>𝑥</m:t>
                          </m:r>
                        </m:sup>
                      </m:sSup>
                      <m:r>
                        <a:rPr lang="en-GB" i="1">
                          <a:latin typeface="Cambria Math"/>
                          <a:ea typeface="Cambria Math"/>
                        </a:rPr>
                        <m:t>→</m:t>
                      </m:r>
                      <m:f>
                        <m:f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𝑑𝑓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GB" b="0" i="1" smtClean="0">
                              <a:latin typeface="Cambria Math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453" y="5929626"/>
                <a:ext cx="2293127" cy="61888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/>
          <p:cNvSpPr txBox="1"/>
          <p:nvPr/>
        </p:nvSpPr>
        <p:spPr>
          <a:xfrm>
            <a:off x="6723352" y="5185808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-0.53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367416" y="5177856"/>
            <a:ext cx="1022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-0.53*</a:t>
            </a:r>
            <a:r>
              <a:rPr lang="en-GB" sz="1200" dirty="0" err="1">
                <a:solidFill>
                  <a:srgbClr val="FF0000"/>
                </a:solidFill>
              </a:rPr>
              <a:t>exp</a:t>
            </a:r>
            <a:r>
              <a:rPr lang="en-GB" sz="1200" dirty="0">
                <a:solidFill>
                  <a:srgbClr val="FF0000"/>
                </a:solidFill>
              </a:rPr>
              <a:t>(-1)</a:t>
            </a:r>
          </a:p>
        </p:txBody>
      </p:sp>
    </p:spTree>
    <p:extLst>
      <p:ext uri="{BB962C8B-B14F-4D97-AF65-F5344CB8AC3E}">
        <p14:creationId xmlns:p14="http://schemas.microsoft.com/office/powerpoint/2010/main" val="100882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648" y="304502"/>
            <a:ext cx="10515600" cy="1325563"/>
          </a:xfrm>
        </p:spPr>
        <p:txBody>
          <a:bodyPr/>
          <a:lstStyle/>
          <a:p>
            <a:r>
              <a:rPr lang="en-GB" dirty="0" err="1"/>
              <a:t>Backprop</a:t>
            </a:r>
            <a:r>
              <a:rPr lang="en-GB" dirty="0"/>
              <a:t> example</a:t>
            </a:r>
            <a:br>
              <a:rPr lang="en-GB" dirty="0"/>
            </a:br>
            <a:r>
              <a:rPr lang="en-GB" dirty="0"/>
              <a:t>With a neural network in mind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887289" y="1222221"/>
            <a:ext cx="3788328" cy="2353998"/>
            <a:chOff x="1562900" y="3417275"/>
            <a:chExt cx="3788328" cy="2353998"/>
          </a:xfrm>
        </p:grpSpPr>
        <p:sp>
          <p:nvSpPr>
            <p:cNvPr id="5" name="Oval 4"/>
            <p:cNvSpPr/>
            <p:nvPr/>
          </p:nvSpPr>
          <p:spPr>
            <a:xfrm>
              <a:off x="2870421" y="3601941"/>
              <a:ext cx="1800000" cy="180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1963972" y="3657600"/>
              <a:ext cx="906449" cy="637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562900" y="3417275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x0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62900" y="4326849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x1</a:t>
              </a:r>
            </a:p>
          </p:txBody>
        </p:sp>
        <p:cxnSp>
          <p:nvCxnSpPr>
            <p:cNvPr id="9" name="Straight Arrow Connector 8"/>
            <p:cNvCxnSpPr>
              <a:stCxn id="8" idx="3"/>
              <a:endCxn id="5" idx="2"/>
            </p:cNvCxnSpPr>
            <p:nvPr/>
          </p:nvCxnSpPr>
          <p:spPr>
            <a:xfrm flipV="1">
              <a:off x="1963972" y="4501941"/>
              <a:ext cx="906449" cy="957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117633" y="3657600"/>
              <a:ext cx="0" cy="1677725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088948" y="4188350"/>
              <a:ext cx="9332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z = w0*x0+</a:t>
              </a:r>
              <a:br>
                <a:rPr lang="en-GB" sz="1200" dirty="0"/>
              </a:br>
              <a:r>
                <a:rPr lang="en-GB" sz="1200" dirty="0"/>
                <a:t>w1*x1 + w2</a:t>
              </a:r>
            </a:p>
            <a:p>
              <a:endParaRPr lang="en-GB" sz="1200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1963972" y="4834681"/>
              <a:ext cx="962108" cy="50064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 rot="2179565">
              <a:off x="2417196" y="3601941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w0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167800">
              <a:off x="2119764" y="4077823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9829834">
              <a:off x="2119766" y="4707350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12593" y="540194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670421" y="4506728"/>
              <a:ext cx="680807" cy="47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TextBox 65"/>
          <p:cNvSpPr txBox="1"/>
          <p:nvPr/>
        </p:nvSpPr>
        <p:spPr>
          <a:xfrm>
            <a:off x="160395" y="6483640"/>
            <a:ext cx="43472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Example credit: </a:t>
            </a:r>
            <a:r>
              <a:rPr lang="en-GB" sz="1200" dirty="0">
                <a:hlinkClick r:id="rId2"/>
              </a:rPr>
              <a:t>https://cs231n.github.io/optimization-2/</a:t>
            </a:r>
            <a:r>
              <a:rPr lang="en-GB" sz="1200" dirty="0"/>
              <a:t> , figure 2 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375562" y="1791829"/>
            <a:ext cx="9166003" cy="4412117"/>
            <a:chOff x="375562" y="1791829"/>
            <a:chExt cx="9166003" cy="4412117"/>
          </a:xfrm>
        </p:grpSpPr>
        <p:grpSp>
          <p:nvGrpSpPr>
            <p:cNvPr id="77" name="Group 76"/>
            <p:cNvGrpSpPr/>
            <p:nvPr/>
          </p:nvGrpSpPr>
          <p:grpSpPr>
            <a:xfrm>
              <a:off x="375562" y="1871601"/>
              <a:ext cx="9166003" cy="4332345"/>
              <a:chOff x="375562" y="1871601"/>
              <a:chExt cx="9166003" cy="4332345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1440312" y="2309178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440312" y="3757637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2889662" y="3036219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3748986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4933068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*-1</a:t>
                </a: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7301232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/>
                  <a:t>+1</a:t>
                </a:r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6117150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000" dirty="0" err="1"/>
                  <a:t>exp</a:t>
                </a:r>
                <a:endParaRPr lang="en-GB" sz="1000" dirty="0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8485314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000" dirty="0"/>
                  <a:t>1/x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75562" y="1871601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w0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375562" y="2771764"/>
                <a:ext cx="401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x0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97878" y="3388305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w1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30739" y="4280998"/>
                <a:ext cx="401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x1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430739" y="5834614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w2</a:t>
                </a:r>
              </a:p>
            </p:txBody>
          </p:sp>
          <p:cxnSp>
            <p:nvCxnSpPr>
              <p:cNvPr id="36" name="Straight Connector 35"/>
              <p:cNvCxnSpPr>
                <a:stCxn id="30" idx="3"/>
                <a:endCxn id="20" idx="1"/>
              </p:cNvCxnSpPr>
              <p:nvPr/>
            </p:nvCxnSpPr>
            <p:spPr>
              <a:xfrm>
                <a:off x="842356" y="2056267"/>
                <a:ext cx="677037" cy="331992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31" idx="3"/>
                <a:endCxn id="20" idx="3"/>
              </p:cNvCxnSpPr>
              <p:nvPr/>
            </p:nvCxnSpPr>
            <p:spPr>
              <a:xfrm flipV="1">
                <a:off x="776634" y="2770097"/>
                <a:ext cx="742759" cy="186333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32" idx="3"/>
                <a:endCxn id="22" idx="1"/>
              </p:cNvCxnSpPr>
              <p:nvPr/>
            </p:nvCxnSpPr>
            <p:spPr>
              <a:xfrm>
                <a:off x="864672" y="3572971"/>
                <a:ext cx="654721" cy="263747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33" idx="3"/>
                <a:endCxn id="22" idx="3"/>
              </p:cNvCxnSpPr>
              <p:nvPr/>
            </p:nvCxnSpPr>
            <p:spPr>
              <a:xfrm flipV="1">
                <a:off x="831811" y="4218556"/>
                <a:ext cx="687582" cy="247108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>
                <a:stCxn id="20" idx="6"/>
                <a:endCxn id="24" idx="1"/>
              </p:cNvCxnSpPr>
              <p:nvPr/>
            </p:nvCxnSpPr>
            <p:spPr>
              <a:xfrm>
                <a:off x="1980312" y="2579178"/>
                <a:ext cx="988431" cy="53612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>
                <a:stCxn id="22" idx="6"/>
                <a:endCxn id="24" idx="3"/>
              </p:cNvCxnSpPr>
              <p:nvPr/>
            </p:nvCxnSpPr>
            <p:spPr>
              <a:xfrm flipV="1">
                <a:off x="1980312" y="3497138"/>
                <a:ext cx="988431" cy="53049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24" idx="5"/>
                <a:endCxn id="25" idx="0"/>
              </p:cNvCxnSpPr>
              <p:nvPr/>
            </p:nvCxnSpPr>
            <p:spPr>
              <a:xfrm>
                <a:off x="3350581" y="3497138"/>
                <a:ext cx="668405" cy="115319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stCxn id="34" idx="3"/>
                <a:endCxn id="25" idx="3"/>
              </p:cNvCxnSpPr>
              <p:nvPr/>
            </p:nvCxnSpPr>
            <p:spPr>
              <a:xfrm flipV="1">
                <a:off x="897533" y="5111249"/>
                <a:ext cx="2930534" cy="90803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stCxn id="25" idx="6"/>
                <a:endCxn id="26" idx="2"/>
              </p:cNvCxnSpPr>
              <p:nvPr/>
            </p:nvCxnSpPr>
            <p:spPr>
              <a:xfrm>
                <a:off x="4288986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>
                <a:stCxn id="26" idx="6"/>
                <a:endCxn id="28" idx="2"/>
              </p:cNvCxnSpPr>
              <p:nvPr/>
            </p:nvCxnSpPr>
            <p:spPr>
              <a:xfrm>
                <a:off x="5473068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>
                <a:stCxn id="28" idx="6"/>
                <a:endCxn id="27" idx="2"/>
              </p:cNvCxnSpPr>
              <p:nvPr/>
            </p:nvCxnSpPr>
            <p:spPr>
              <a:xfrm>
                <a:off x="6657150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27" idx="6"/>
                <a:endCxn id="29" idx="2"/>
              </p:cNvCxnSpPr>
              <p:nvPr/>
            </p:nvCxnSpPr>
            <p:spPr>
              <a:xfrm>
                <a:off x="7841232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>
                <a:stCxn id="29" idx="6"/>
              </p:cNvCxnSpPr>
              <p:nvPr/>
            </p:nvCxnSpPr>
            <p:spPr>
              <a:xfrm>
                <a:off x="9025314" y="4920330"/>
                <a:ext cx="516251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TextBox 2"/>
            <p:cNvSpPr txBox="1"/>
            <p:nvPr/>
          </p:nvSpPr>
          <p:spPr>
            <a:xfrm>
              <a:off x="969640" y="179182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46397" y="2558462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-1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46397" y="3358637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-3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46397" y="4061672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-2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46397" y="5557615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-3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179185" y="2388258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-2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164827" y="3480638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6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661056" y="357621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663502" y="4498851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-1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631820" y="449885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824341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0.37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996663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1.37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082785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0.73</a:t>
              </a: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10442022" y="2162908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a = </a:t>
            </a:r>
            <a:r>
              <a:rPr lang="el-GR" sz="1200" dirty="0"/>
              <a:t>σ</a:t>
            </a:r>
            <a:r>
              <a:rPr lang="en-GB" sz="1200" dirty="0"/>
              <a:t>(z) 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186858" y="520358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13407" y="5187019"/>
            <a:ext cx="5405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 -0.53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605453" y="5929626"/>
                <a:ext cx="2195793" cy="618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/>
                        </a:rPr>
                        <m:t>f</m:t>
                      </m:r>
                      <m:d>
                        <m:d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/>
                            </a:rPr>
                            <m:t>x</m:t>
                          </m:r>
                        </m:e>
                      </m:d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  <m:r>
                        <a:rPr lang="en-GB" b="0" i="1" smtClean="0">
                          <a:latin typeface="Cambria Math"/>
                        </a:rPr>
                        <m:t>𝑎𝑥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→</m:t>
                      </m:r>
                      <m:f>
                        <m:f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𝑑𝑓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  <m:r>
                        <a:rPr lang="en-GB" b="0" i="1" smtClean="0">
                          <a:latin typeface="Cambria Math"/>
                        </a:rPr>
                        <m:t>𝑎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453" y="5929626"/>
                <a:ext cx="2195793" cy="61888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/>
          <p:cNvSpPr txBox="1"/>
          <p:nvPr/>
        </p:nvSpPr>
        <p:spPr>
          <a:xfrm>
            <a:off x="6723352" y="5185808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-0.53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628236" y="5177856"/>
            <a:ext cx="426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>
                <a:solidFill>
                  <a:srgbClr val="FF0000"/>
                </a:solidFill>
              </a:rPr>
              <a:t>-0.2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317559" y="5203582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7146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648" y="304502"/>
            <a:ext cx="10515600" cy="1325563"/>
          </a:xfrm>
        </p:spPr>
        <p:txBody>
          <a:bodyPr/>
          <a:lstStyle/>
          <a:p>
            <a:r>
              <a:rPr lang="en-GB" dirty="0" err="1"/>
              <a:t>Backprop</a:t>
            </a:r>
            <a:r>
              <a:rPr lang="en-GB" dirty="0"/>
              <a:t> example</a:t>
            </a:r>
            <a:br>
              <a:rPr lang="en-GB" dirty="0"/>
            </a:br>
            <a:r>
              <a:rPr lang="en-GB" dirty="0"/>
              <a:t>With a neural network in mind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887289" y="1222221"/>
            <a:ext cx="3788328" cy="2353998"/>
            <a:chOff x="1562900" y="3417275"/>
            <a:chExt cx="3788328" cy="2353998"/>
          </a:xfrm>
        </p:grpSpPr>
        <p:sp>
          <p:nvSpPr>
            <p:cNvPr id="5" name="Oval 4"/>
            <p:cNvSpPr/>
            <p:nvPr/>
          </p:nvSpPr>
          <p:spPr>
            <a:xfrm>
              <a:off x="2870421" y="3601941"/>
              <a:ext cx="1800000" cy="180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1963972" y="3657600"/>
              <a:ext cx="906449" cy="637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562900" y="3417275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x0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62900" y="4326849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x1</a:t>
              </a:r>
            </a:p>
          </p:txBody>
        </p:sp>
        <p:cxnSp>
          <p:nvCxnSpPr>
            <p:cNvPr id="9" name="Straight Arrow Connector 8"/>
            <p:cNvCxnSpPr>
              <a:stCxn id="8" idx="3"/>
              <a:endCxn id="5" idx="2"/>
            </p:cNvCxnSpPr>
            <p:nvPr/>
          </p:nvCxnSpPr>
          <p:spPr>
            <a:xfrm flipV="1">
              <a:off x="1963972" y="4501941"/>
              <a:ext cx="906449" cy="957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117633" y="3657600"/>
              <a:ext cx="0" cy="1677725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088948" y="4188350"/>
              <a:ext cx="9332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z = w0*x0+</a:t>
              </a:r>
              <a:br>
                <a:rPr lang="en-GB" sz="1200" dirty="0"/>
              </a:br>
              <a:r>
                <a:rPr lang="en-GB" sz="1200" dirty="0"/>
                <a:t>w1*x1 + w2</a:t>
              </a:r>
            </a:p>
            <a:p>
              <a:endParaRPr lang="en-GB" sz="1200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1963972" y="4834681"/>
              <a:ext cx="962108" cy="50064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 rot="2179565">
              <a:off x="2417196" y="3601941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w0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167800">
              <a:off x="2119764" y="4077823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9829834">
              <a:off x="2119766" y="4707350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12593" y="540194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670421" y="4506728"/>
              <a:ext cx="680807" cy="47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TextBox 65"/>
          <p:cNvSpPr txBox="1"/>
          <p:nvPr/>
        </p:nvSpPr>
        <p:spPr>
          <a:xfrm>
            <a:off x="160395" y="6483640"/>
            <a:ext cx="43472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Example credit: </a:t>
            </a:r>
            <a:r>
              <a:rPr lang="en-GB" sz="1200" dirty="0">
                <a:hlinkClick r:id="rId2"/>
              </a:rPr>
              <a:t>https://cs231n.github.io/optimization-2/</a:t>
            </a:r>
            <a:r>
              <a:rPr lang="en-GB" sz="1200" dirty="0"/>
              <a:t> , figure 2 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375562" y="1791829"/>
            <a:ext cx="9166003" cy="4412117"/>
            <a:chOff x="375562" y="1791829"/>
            <a:chExt cx="9166003" cy="4412117"/>
          </a:xfrm>
        </p:grpSpPr>
        <p:grpSp>
          <p:nvGrpSpPr>
            <p:cNvPr id="77" name="Group 76"/>
            <p:cNvGrpSpPr/>
            <p:nvPr/>
          </p:nvGrpSpPr>
          <p:grpSpPr>
            <a:xfrm>
              <a:off x="375562" y="1871601"/>
              <a:ext cx="9166003" cy="4332345"/>
              <a:chOff x="375562" y="1871601"/>
              <a:chExt cx="9166003" cy="4332345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1440312" y="2309178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440312" y="3757637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2889662" y="3036219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3748986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4933068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*-1</a:t>
                </a: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7301232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/>
                  <a:t>+1</a:t>
                </a:r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6117150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000" dirty="0" err="1"/>
                  <a:t>exp</a:t>
                </a:r>
                <a:endParaRPr lang="en-GB" sz="1000" dirty="0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8485314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000" dirty="0"/>
                  <a:t>1/x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75562" y="1871601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w0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375562" y="2771764"/>
                <a:ext cx="401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x0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97878" y="3388305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w1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30739" y="4280998"/>
                <a:ext cx="401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x1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430739" y="5834614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w2</a:t>
                </a:r>
              </a:p>
            </p:txBody>
          </p:sp>
          <p:cxnSp>
            <p:nvCxnSpPr>
              <p:cNvPr id="36" name="Straight Connector 35"/>
              <p:cNvCxnSpPr>
                <a:stCxn id="30" idx="3"/>
                <a:endCxn id="20" idx="1"/>
              </p:cNvCxnSpPr>
              <p:nvPr/>
            </p:nvCxnSpPr>
            <p:spPr>
              <a:xfrm>
                <a:off x="842356" y="2056267"/>
                <a:ext cx="677037" cy="331992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31" idx="3"/>
                <a:endCxn id="20" idx="3"/>
              </p:cNvCxnSpPr>
              <p:nvPr/>
            </p:nvCxnSpPr>
            <p:spPr>
              <a:xfrm flipV="1">
                <a:off x="776634" y="2770097"/>
                <a:ext cx="742759" cy="186333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32" idx="3"/>
                <a:endCxn id="22" idx="1"/>
              </p:cNvCxnSpPr>
              <p:nvPr/>
            </p:nvCxnSpPr>
            <p:spPr>
              <a:xfrm>
                <a:off x="864672" y="3572971"/>
                <a:ext cx="654721" cy="263747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33" idx="3"/>
                <a:endCxn id="22" idx="3"/>
              </p:cNvCxnSpPr>
              <p:nvPr/>
            </p:nvCxnSpPr>
            <p:spPr>
              <a:xfrm flipV="1">
                <a:off x="831811" y="4218556"/>
                <a:ext cx="687582" cy="247108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>
                <a:stCxn id="20" idx="6"/>
                <a:endCxn id="24" idx="1"/>
              </p:cNvCxnSpPr>
              <p:nvPr/>
            </p:nvCxnSpPr>
            <p:spPr>
              <a:xfrm>
                <a:off x="1980312" y="2579178"/>
                <a:ext cx="988431" cy="53612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>
                <a:stCxn id="22" idx="6"/>
                <a:endCxn id="24" idx="3"/>
              </p:cNvCxnSpPr>
              <p:nvPr/>
            </p:nvCxnSpPr>
            <p:spPr>
              <a:xfrm flipV="1">
                <a:off x="1980312" y="3497138"/>
                <a:ext cx="988431" cy="53049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24" idx="5"/>
                <a:endCxn id="25" idx="0"/>
              </p:cNvCxnSpPr>
              <p:nvPr/>
            </p:nvCxnSpPr>
            <p:spPr>
              <a:xfrm>
                <a:off x="3350581" y="3497138"/>
                <a:ext cx="668405" cy="115319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stCxn id="34" idx="3"/>
                <a:endCxn id="25" idx="3"/>
              </p:cNvCxnSpPr>
              <p:nvPr/>
            </p:nvCxnSpPr>
            <p:spPr>
              <a:xfrm flipV="1">
                <a:off x="897533" y="5111249"/>
                <a:ext cx="2930534" cy="90803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stCxn id="25" idx="6"/>
                <a:endCxn id="26" idx="2"/>
              </p:cNvCxnSpPr>
              <p:nvPr/>
            </p:nvCxnSpPr>
            <p:spPr>
              <a:xfrm>
                <a:off x="4288986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>
                <a:stCxn id="26" idx="6"/>
                <a:endCxn id="28" idx="2"/>
              </p:cNvCxnSpPr>
              <p:nvPr/>
            </p:nvCxnSpPr>
            <p:spPr>
              <a:xfrm>
                <a:off x="5473068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>
                <a:stCxn id="28" idx="6"/>
                <a:endCxn id="27" idx="2"/>
              </p:cNvCxnSpPr>
              <p:nvPr/>
            </p:nvCxnSpPr>
            <p:spPr>
              <a:xfrm>
                <a:off x="6657150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27" idx="6"/>
                <a:endCxn id="29" idx="2"/>
              </p:cNvCxnSpPr>
              <p:nvPr/>
            </p:nvCxnSpPr>
            <p:spPr>
              <a:xfrm>
                <a:off x="7841232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>
                <a:stCxn id="29" idx="6"/>
              </p:cNvCxnSpPr>
              <p:nvPr/>
            </p:nvCxnSpPr>
            <p:spPr>
              <a:xfrm>
                <a:off x="9025314" y="4920330"/>
                <a:ext cx="516251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TextBox 2"/>
            <p:cNvSpPr txBox="1"/>
            <p:nvPr/>
          </p:nvSpPr>
          <p:spPr>
            <a:xfrm>
              <a:off x="969640" y="179182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46397" y="2558462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-1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46397" y="3358637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-3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46397" y="4061672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-2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46397" y="5557615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-3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179185" y="2388258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-2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164827" y="3480638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6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661056" y="357621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663502" y="4498851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-1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631820" y="449885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824341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0.37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996663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1.37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082785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0.73</a:t>
              </a: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10442022" y="2162908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a = </a:t>
            </a:r>
            <a:r>
              <a:rPr lang="el-GR" sz="1200" dirty="0"/>
              <a:t>σ</a:t>
            </a:r>
            <a:r>
              <a:rPr lang="en-GB" sz="1200" dirty="0"/>
              <a:t>(z) 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186858" y="520358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13407" y="5187019"/>
            <a:ext cx="5405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 -0.53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605453" y="5929626"/>
                <a:ext cx="2195793" cy="618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/>
                        </a:rPr>
                        <m:t>f</m:t>
                      </m:r>
                      <m:d>
                        <m:d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/>
                            </a:rPr>
                            <m:t>x</m:t>
                          </m:r>
                        </m:e>
                      </m:d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  <m:r>
                        <a:rPr lang="en-GB" b="0" i="1" smtClean="0">
                          <a:latin typeface="Cambria Math"/>
                        </a:rPr>
                        <m:t>𝑎𝑥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→</m:t>
                      </m:r>
                      <m:f>
                        <m:f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𝑑𝑓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  <m:r>
                        <a:rPr lang="en-GB" b="0" i="1" smtClean="0">
                          <a:latin typeface="Cambria Math"/>
                        </a:rPr>
                        <m:t>𝑎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453" y="5929626"/>
                <a:ext cx="2195793" cy="61888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/>
          <p:cNvSpPr txBox="1"/>
          <p:nvPr/>
        </p:nvSpPr>
        <p:spPr>
          <a:xfrm>
            <a:off x="6723352" y="5185808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-0.53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628236" y="5177856"/>
            <a:ext cx="426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-0.2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359834" y="5111249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-0.2*(-1)</a:t>
            </a:r>
          </a:p>
        </p:txBody>
      </p:sp>
    </p:spTree>
    <p:extLst>
      <p:ext uri="{BB962C8B-B14F-4D97-AF65-F5344CB8AC3E}">
        <p14:creationId xmlns:p14="http://schemas.microsoft.com/office/powerpoint/2010/main" val="233616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648" y="304502"/>
            <a:ext cx="10515600" cy="1325563"/>
          </a:xfrm>
        </p:spPr>
        <p:txBody>
          <a:bodyPr/>
          <a:lstStyle/>
          <a:p>
            <a:r>
              <a:rPr lang="en-GB" dirty="0" err="1"/>
              <a:t>Backprop</a:t>
            </a:r>
            <a:r>
              <a:rPr lang="en-GB" dirty="0"/>
              <a:t> example</a:t>
            </a:r>
            <a:br>
              <a:rPr lang="en-GB" dirty="0"/>
            </a:br>
            <a:r>
              <a:rPr lang="en-GB" dirty="0"/>
              <a:t>With a neural network in mind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887289" y="1222221"/>
            <a:ext cx="3788328" cy="2353998"/>
            <a:chOff x="1562900" y="3417275"/>
            <a:chExt cx="3788328" cy="2353998"/>
          </a:xfrm>
        </p:grpSpPr>
        <p:sp>
          <p:nvSpPr>
            <p:cNvPr id="5" name="Oval 4"/>
            <p:cNvSpPr/>
            <p:nvPr/>
          </p:nvSpPr>
          <p:spPr>
            <a:xfrm>
              <a:off x="2870421" y="3601941"/>
              <a:ext cx="1800000" cy="180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1963972" y="3657600"/>
              <a:ext cx="906449" cy="637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562900" y="3417275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x0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62900" y="4326849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x1</a:t>
              </a:r>
            </a:p>
          </p:txBody>
        </p:sp>
        <p:cxnSp>
          <p:nvCxnSpPr>
            <p:cNvPr id="9" name="Straight Arrow Connector 8"/>
            <p:cNvCxnSpPr>
              <a:stCxn id="8" idx="3"/>
              <a:endCxn id="5" idx="2"/>
            </p:cNvCxnSpPr>
            <p:nvPr/>
          </p:nvCxnSpPr>
          <p:spPr>
            <a:xfrm flipV="1">
              <a:off x="1963972" y="4501941"/>
              <a:ext cx="906449" cy="957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117633" y="3657600"/>
              <a:ext cx="0" cy="1677725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088948" y="4188350"/>
              <a:ext cx="9332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z = w0*x0+</a:t>
              </a:r>
              <a:br>
                <a:rPr lang="en-GB" sz="1200" dirty="0"/>
              </a:br>
              <a:r>
                <a:rPr lang="en-GB" sz="1200" dirty="0"/>
                <a:t>w1*x1 + w2</a:t>
              </a:r>
            </a:p>
            <a:p>
              <a:endParaRPr lang="en-GB" sz="1200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1963972" y="4834681"/>
              <a:ext cx="962108" cy="50064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 rot="2179565">
              <a:off x="2417196" y="3601941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w0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167800">
              <a:off x="2119764" y="4077823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9829834">
              <a:off x="2119766" y="4707350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12593" y="540194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670421" y="4506728"/>
              <a:ext cx="680807" cy="47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TextBox 65"/>
          <p:cNvSpPr txBox="1"/>
          <p:nvPr/>
        </p:nvSpPr>
        <p:spPr>
          <a:xfrm>
            <a:off x="160395" y="6483640"/>
            <a:ext cx="43472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Example credit: </a:t>
            </a:r>
            <a:r>
              <a:rPr lang="en-GB" sz="1200" dirty="0">
                <a:hlinkClick r:id="rId2"/>
              </a:rPr>
              <a:t>https://cs231n.github.io/optimization-2/</a:t>
            </a:r>
            <a:r>
              <a:rPr lang="en-GB" sz="1200" dirty="0"/>
              <a:t> , figure 2 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375562" y="1791829"/>
            <a:ext cx="9166003" cy="4412117"/>
            <a:chOff x="375562" y="1791829"/>
            <a:chExt cx="9166003" cy="4412117"/>
          </a:xfrm>
        </p:grpSpPr>
        <p:grpSp>
          <p:nvGrpSpPr>
            <p:cNvPr id="77" name="Group 76"/>
            <p:cNvGrpSpPr/>
            <p:nvPr/>
          </p:nvGrpSpPr>
          <p:grpSpPr>
            <a:xfrm>
              <a:off x="375562" y="1871601"/>
              <a:ext cx="9166003" cy="4332345"/>
              <a:chOff x="375562" y="1871601"/>
              <a:chExt cx="9166003" cy="4332345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1440312" y="2309178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440312" y="3757637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2889662" y="3036219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3748986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4933068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*-1</a:t>
                </a: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7301232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/>
                  <a:t>+1</a:t>
                </a:r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6117150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000" dirty="0" err="1"/>
                  <a:t>exp</a:t>
                </a:r>
                <a:endParaRPr lang="en-GB" sz="1000" dirty="0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8485314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000" dirty="0"/>
                  <a:t>1/x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75562" y="1871601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w0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375562" y="2771764"/>
                <a:ext cx="401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x0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97878" y="3388305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w1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30739" y="4280998"/>
                <a:ext cx="401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x1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430739" y="5834614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w2</a:t>
                </a:r>
              </a:p>
            </p:txBody>
          </p:sp>
          <p:cxnSp>
            <p:nvCxnSpPr>
              <p:cNvPr id="36" name="Straight Connector 35"/>
              <p:cNvCxnSpPr>
                <a:stCxn id="30" idx="3"/>
                <a:endCxn id="20" idx="1"/>
              </p:cNvCxnSpPr>
              <p:nvPr/>
            </p:nvCxnSpPr>
            <p:spPr>
              <a:xfrm>
                <a:off x="842356" y="2056267"/>
                <a:ext cx="677037" cy="331992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31" idx="3"/>
                <a:endCxn id="20" idx="3"/>
              </p:cNvCxnSpPr>
              <p:nvPr/>
            </p:nvCxnSpPr>
            <p:spPr>
              <a:xfrm flipV="1">
                <a:off x="776634" y="2770097"/>
                <a:ext cx="742759" cy="186333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32" idx="3"/>
                <a:endCxn id="22" idx="1"/>
              </p:cNvCxnSpPr>
              <p:nvPr/>
            </p:nvCxnSpPr>
            <p:spPr>
              <a:xfrm>
                <a:off x="864672" y="3572971"/>
                <a:ext cx="654721" cy="263747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33" idx="3"/>
                <a:endCxn id="22" idx="3"/>
              </p:cNvCxnSpPr>
              <p:nvPr/>
            </p:nvCxnSpPr>
            <p:spPr>
              <a:xfrm flipV="1">
                <a:off x="831811" y="4218556"/>
                <a:ext cx="687582" cy="247108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>
                <a:stCxn id="20" idx="6"/>
                <a:endCxn id="24" idx="1"/>
              </p:cNvCxnSpPr>
              <p:nvPr/>
            </p:nvCxnSpPr>
            <p:spPr>
              <a:xfrm>
                <a:off x="1980312" y="2579178"/>
                <a:ext cx="988431" cy="53612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>
                <a:stCxn id="22" idx="6"/>
                <a:endCxn id="24" idx="3"/>
              </p:cNvCxnSpPr>
              <p:nvPr/>
            </p:nvCxnSpPr>
            <p:spPr>
              <a:xfrm flipV="1">
                <a:off x="1980312" y="3497138"/>
                <a:ext cx="988431" cy="53049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24" idx="5"/>
                <a:endCxn id="25" idx="0"/>
              </p:cNvCxnSpPr>
              <p:nvPr/>
            </p:nvCxnSpPr>
            <p:spPr>
              <a:xfrm>
                <a:off x="3350581" y="3497138"/>
                <a:ext cx="668405" cy="115319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stCxn id="34" idx="3"/>
                <a:endCxn id="25" idx="3"/>
              </p:cNvCxnSpPr>
              <p:nvPr/>
            </p:nvCxnSpPr>
            <p:spPr>
              <a:xfrm flipV="1">
                <a:off x="897533" y="5111249"/>
                <a:ext cx="2930534" cy="90803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stCxn id="25" idx="6"/>
                <a:endCxn id="26" idx="2"/>
              </p:cNvCxnSpPr>
              <p:nvPr/>
            </p:nvCxnSpPr>
            <p:spPr>
              <a:xfrm>
                <a:off x="4288986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>
                <a:stCxn id="26" idx="6"/>
                <a:endCxn id="28" idx="2"/>
              </p:cNvCxnSpPr>
              <p:nvPr/>
            </p:nvCxnSpPr>
            <p:spPr>
              <a:xfrm>
                <a:off x="5473068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>
                <a:stCxn id="28" idx="6"/>
                <a:endCxn id="27" idx="2"/>
              </p:cNvCxnSpPr>
              <p:nvPr/>
            </p:nvCxnSpPr>
            <p:spPr>
              <a:xfrm>
                <a:off x="6657150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27" idx="6"/>
                <a:endCxn id="29" idx="2"/>
              </p:cNvCxnSpPr>
              <p:nvPr/>
            </p:nvCxnSpPr>
            <p:spPr>
              <a:xfrm>
                <a:off x="7841232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>
                <a:stCxn id="29" idx="6"/>
              </p:cNvCxnSpPr>
              <p:nvPr/>
            </p:nvCxnSpPr>
            <p:spPr>
              <a:xfrm>
                <a:off x="9025314" y="4920330"/>
                <a:ext cx="516251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TextBox 2"/>
            <p:cNvSpPr txBox="1"/>
            <p:nvPr/>
          </p:nvSpPr>
          <p:spPr>
            <a:xfrm>
              <a:off x="969640" y="179182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46397" y="2558462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-1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46397" y="3358637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-3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46397" y="4061672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-2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46397" y="5557615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-3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179185" y="2388258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-2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164827" y="3480638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6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661056" y="357621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663502" y="4498851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-1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631820" y="449885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824341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0.37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996663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1.37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082785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0.73</a:t>
              </a: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10442022" y="2162908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a = </a:t>
            </a:r>
            <a:r>
              <a:rPr lang="el-GR" sz="1200" dirty="0"/>
              <a:t>σ</a:t>
            </a:r>
            <a:r>
              <a:rPr lang="en-GB" sz="1200" dirty="0"/>
              <a:t>(z) 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186858" y="520358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13407" y="5187019"/>
            <a:ext cx="5405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 -0.53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605453" y="5929626"/>
                <a:ext cx="2450736" cy="618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/>
                        </a:rPr>
                        <m:t>f</m:t>
                      </m:r>
                      <m:d>
                        <m:d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/>
                            </a:rPr>
                            <m:t>x</m:t>
                          </m:r>
                        </m:e>
                      </m:d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  <m:r>
                        <a:rPr lang="en-GB" b="0" i="1" smtClean="0">
                          <a:latin typeface="Cambria Math"/>
                        </a:rPr>
                        <m:t>𝑐</m:t>
                      </m:r>
                      <m:r>
                        <a:rPr lang="en-GB" b="0" i="1" smtClean="0">
                          <a:latin typeface="Cambria Math"/>
                        </a:rPr>
                        <m:t>+</m:t>
                      </m:r>
                      <m:r>
                        <a:rPr lang="en-GB" b="0" i="1" smtClean="0">
                          <a:latin typeface="Cambria Math"/>
                        </a:rPr>
                        <m:t>𝑥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→</m:t>
                      </m:r>
                      <m:f>
                        <m:f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𝑑𝑓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b="0" i="1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453" y="5929626"/>
                <a:ext cx="2450736" cy="61888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/>
          <p:cNvSpPr txBox="1"/>
          <p:nvPr/>
        </p:nvSpPr>
        <p:spPr>
          <a:xfrm>
            <a:off x="6723352" y="5185808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-0.53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628236" y="5177856"/>
            <a:ext cx="426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-0.2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359834" y="5111249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209784" y="3995933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1*0.2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999462" y="6019280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1*0.2</a:t>
            </a:r>
          </a:p>
        </p:txBody>
      </p:sp>
    </p:spTree>
    <p:extLst>
      <p:ext uri="{BB962C8B-B14F-4D97-AF65-F5344CB8AC3E}">
        <p14:creationId xmlns:p14="http://schemas.microsoft.com/office/powerpoint/2010/main" val="336644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Recap</a:t>
            </a:r>
            <a:br>
              <a:rPr lang="en-GB" dirty="0" smtClean="0"/>
            </a:br>
            <a:r>
              <a:rPr lang="en-GB" dirty="0" smtClean="0"/>
              <a:t>Linear classifier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Linear classifiers are </a:t>
            </a:r>
            <a:r>
              <a:rPr lang="en-GB" dirty="0"/>
              <a:t>defined by </a:t>
            </a:r>
            <a:r>
              <a:rPr lang="en-GB" i="1" dirty="0"/>
              <a:t>parameters</a:t>
            </a:r>
            <a:r>
              <a:rPr lang="en-GB" dirty="0"/>
              <a:t> (consisting of weights and </a:t>
            </a:r>
            <a:r>
              <a:rPr lang="en-GB" dirty="0" smtClean="0"/>
              <a:t>biases</a:t>
            </a:r>
          </a:p>
          <a:p>
            <a:r>
              <a:rPr lang="en-GB" dirty="0" smtClean="0"/>
              <a:t>Their training happens </a:t>
            </a:r>
            <a:r>
              <a:rPr lang="en-GB" dirty="0"/>
              <a:t>in two steps:</a:t>
            </a:r>
          </a:p>
          <a:p>
            <a:pPr lvl="1"/>
            <a:r>
              <a:rPr lang="en-GB" b="1" dirty="0"/>
              <a:t>Forward Propagation</a:t>
            </a:r>
            <a:r>
              <a:rPr lang="en-GB" dirty="0" smtClean="0"/>
              <a:t>: It </a:t>
            </a:r>
            <a:r>
              <a:rPr lang="en-GB" dirty="0"/>
              <a:t>runs the input data </a:t>
            </a:r>
            <a:r>
              <a:rPr lang="en-GB" dirty="0" smtClean="0"/>
              <a:t>through the score function to make </a:t>
            </a:r>
            <a:r>
              <a:rPr lang="en-GB" dirty="0"/>
              <a:t>its best guess about the correct output. </a:t>
            </a:r>
          </a:p>
          <a:p>
            <a:pPr lvl="1"/>
            <a:r>
              <a:rPr lang="en-GB" b="1" dirty="0" smtClean="0"/>
              <a:t>Backward </a:t>
            </a:r>
            <a:r>
              <a:rPr lang="en-GB" b="1" dirty="0"/>
              <a:t>Propagation</a:t>
            </a:r>
            <a:r>
              <a:rPr lang="en-GB" dirty="0"/>
              <a:t>: </a:t>
            </a:r>
            <a:r>
              <a:rPr lang="en-GB" dirty="0" smtClean="0"/>
              <a:t>adjusts </a:t>
            </a:r>
            <a:r>
              <a:rPr lang="en-GB" dirty="0"/>
              <a:t>its parameters proportionate to the error in its guess. </a:t>
            </a:r>
            <a:endParaRPr lang="en-GB" dirty="0" smtClean="0"/>
          </a:p>
          <a:p>
            <a:pPr lvl="2"/>
            <a:r>
              <a:rPr lang="en-GB" dirty="0" smtClean="0"/>
              <a:t>Traverse backwards </a:t>
            </a:r>
            <a:r>
              <a:rPr lang="en-GB" dirty="0"/>
              <a:t>from the output, collecting the derivatives of the error with respect to the parameters of the functions (</a:t>
            </a:r>
            <a:r>
              <a:rPr lang="en-GB" i="1" dirty="0"/>
              <a:t>gradients</a:t>
            </a:r>
            <a:r>
              <a:rPr lang="en-GB" dirty="0"/>
              <a:t>), and optimizing the parameters using gradient descent. </a:t>
            </a:r>
          </a:p>
        </p:txBody>
      </p:sp>
    </p:spTree>
    <p:extLst>
      <p:ext uri="{BB962C8B-B14F-4D97-AF65-F5344CB8AC3E}">
        <p14:creationId xmlns:p14="http://schemas.microsoft.com/office/powerpoint/2010/main" val="245519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648" y="304502"/>
            <a:ext cx="10515600" cy="1325563"/>
          </a:xfrm>
        </p:spPr>
        <p:txBody>
          <a:bodyPr/>
          <a:lstStyle/>
          <a:p>
            <a:r>
              <a:rPr lang="en-GB" dirty="0" err="1"/>
              <a:t>Backprop</a:t>
            </a:r>
            <a:r>
              <a:rPr lang="en-GB" dirty="0"/>
              <a:t> example</a:t>
            </a:r>
            <a:br>
              <a:rPr lang="en-GB" dirty="0"/>
            </a:br>
            <a:r>
              <a:rPr lang="en-GB" dirty="0"/>
              <a:t>With a neural network in mind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887289" y="1222221"/>
            <a:ext cx="3788328" cy="2353998"/>
            <a:chOff x="1562900" y="3417275"/>
            <a:chExt cx="3788328" cy="2353998"/>
          </a:xfrm>
        </p:grpSpPr>
        <p:sp>
          <p:nvSpPr>
            <p:cNvPr id="5" name="Oval 4"/>
            <p:cNvSpPr/>
            <p:nvPr/>
          </p:nvSpPr>
          <p:spPr>
            <a:xfrm>
              <a:off x="2870421" y="3601941"/>
              <a:ext cx="1800000" cy="180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1963972" y="3657600"/>
              <a:ext cx="906449" cy="637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562900" y="3417275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x0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62900" y="4326849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x1</a:t>
              </a:r>
            </a:p>
          </p:txBody>
        </p:sp>
        <p:cxnSp>
          <p:nvCxnSpPr>
            <p:cNvPr id="9" name="Straight Arrow Connector 8"/>
            <p:cNvCxnSpPr>
              <a:stCxn id="8" idx="3"/>
              <a:endCxn id="5" idx="2"/>
            </p:cNvCxnSpPr>
            <p:nvPr/>
          </p:nvCxnSpPr>
          <p:spPr>
            <a:xfrm flipV="1">
              <a:off x="1963972" y="4501941"/>
              <a:ext cx="906449" cy="957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117633" y="3657600"/>
              <a:ext cx="0" cy="1677725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088948" y="4188350"/>
              <a:ext cx="9332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z = w0*x0+</a:t>
              </a:r>
              <a:br>
                <a:rPr lang="en-GB" sz="1200" dirty="0"/>
              </a:br>
              <a:r>
                <a:rPr lang="en-GB" sz="1200" dirty="0"/>
                <a:t>w1*x1 + w2</a:t>
              </a:r>
            </a:p>
            <a:p>
              <a:endParaRPr lang="en-GB" sz="1200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1963972" y="4834681"/>
              <a:ext cx="962108" cy="50064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 rot="2179565">
              <a:off x="2417196" y="3601941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w0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167800">
              <a:off x="2119764" y="4077823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9829834">
              <a:off x="2119766" y="4707350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12593" y="540194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670421" y="4506728"/>
              <a:ext cx="680807" cy="47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TextBox 65"/>
          <p:cNvSpPr txBox="1"/>
          <p:nvPr/>
        </p:nvSpPr>
        <p:spPr>
          <a:xfrm>
            <a:off x="160395" y="6483640"/>
            <a:ext cx="43472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Example credit: </a:t>
            </a:r>
            <a:r>
              <a:rPr lang="en-GB" sz="1200" dirty="0">
                <a:hlinkClick r:id="rId2"/>
              </a:rPr>
              <a:t>https://cs231n.github.io/optimization-2/</a:t>
            </a:r>
            <a:r>
              <a:rPr lang="en-GB" sz="1200" dirty="0"/>
              <a:t> , figure 2 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375562" y="1791829"/>
            <a:ext cx="9166003" cy="4412117"/>
            <a:chOff x="375562" y="1791829"/>
            <a:chExt cx="9166003" cy="4412117"/>
          </a:xfrm>
        </p:grpSpPr>
        <p:grpSp>
          <p:nvGrpSpPr>
            <p:cNvPr id="77" name="Group 76"/>
            <p:cNvGrpSpPr/>
            <p:nvPr/>
          </p:nvGrpSpPr>
          <p:grpSpPr>
            <a:xfrm>
              <a:off x="375562" y="1871601"/>
              <a:ext cx="9166003" cy="4332345"/>
              <a:chOff x="375562" y="1871601"/>
              <a:chExt cx="9166003" cy="4332345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1440312" y="2309178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440312" y="3757637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2889662" y="3036219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3748986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4933068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*-1</a:t>
                </a: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7301232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/>
                  <a:t>+1</a:t>
                </a:r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6117150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000" dirty="0" err="1"/>
                  <a:t>exp</a:t>
                </a:r>
                <a:endParaRPr lang="en-GB" sz="1000" dirty="0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8485314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000" dirty="0"/>
                  <a:t>1/x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75562" y="1871601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w0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375562" y="2771764"/>
                <a:ext cx="401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x0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97878" y="3388305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w1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30739" y="4280998"/>
                <a:ext cx="401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x1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430739" y="5834614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w2</a:t>
                </a:r>
              </a:p>
            </p:txBody>
          </p:sp>
          <p:cxnSp>
            <p:nvCxnSpPr>
              <p:cNvPr id="36" name="Straight Connector 35"/>
              <p:cNvCxnSpPr>
                <a:stCxn id="30" idx="3"/>
                <a:endCxn id="20" idx="1"/>
              </p:cNvCxnSpPr>
              <p:nvPr/>
            </p:nvCxnSpPr>
            <p:spPr>
              <a:xfrm>
                <a:off x="842356" y="2056267"/>
                <a:ext cx="677037" cy="331992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31" idx="3"/>
                <a:endCxn id="20" idx="3"/>
              </p:cNvCxnSpPr>
              <p:nvPr/>
            </p:nvCxnSpPr>
            <p:spPr>
              <a:xfrm flipV="1">
                <a:off x="776634" y="2770097"/>
                <a:ext cx="742759" cy="186333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32" idx="3"/>
                <a:endCxn id="22" idx="1"/>
              </p:cNvCxnSpPr>
              <p:nvPr/>
            </p:nvCxnSpPr>
            <p:spPr>
              <a:xfrm>
                <a:off x="864672" y="3572971"/>
                <a:ext cx="654721" cy="263747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33" idx="3"/>
                <a:endCxn id="22" idx="3"/>
              </p:cNvCxnSpPr>
              <p:nvPr/>
            </p:nvCxnSpPr>
            <p:spPr>
              <a:xfrm flipV="1">
                <a:off x="831811" y="4218556"/>
                <a:ext cx="687582" cy="247108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>
                <a:stCxn id="20" idx="6"/>
                <a:endCxn id="24" idx="1"/>
              </p:cNvCxnSpPr>
              <p:nvPr/>
            </p:nvCxnSpPr>
            <p:spPr>
              <a:xfrm>
                <a:off x="1980312" y="2579178"/>
                <a:ext cx="988431" cy="53612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>
                <a:stCxn id="22" idx="6"/>
                <a:endCxn id="24" idx="3"/>
              </p:cNvCxnSpPr>
              <p:nvPr/>
            </p:nvCxnSpPr>
            <p:spPr>
              <a:xfrm flipV="1">
                <a:off x="1980312" y="3497138"/>
                <a:ext cx="988431" cy="53049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24" idx="5"/>
                <a:endCxn id="25" idx="0"/>
              </p:cNvCxnSpPr>
              <p:nvPr/>
            </p:nvCxnSpPr>
            <p:spPr>
              <a:xfrm>
                <a:off x="3350581" y="3497138"/>
                <a:ext cx="668405" cy="115319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stCxn id="34" idx="3"/>
                <a:endCxn id="25" idx="3"/>
              </p:cNvCxnSpPr>
              <p:nvPr/>
            </p:nvCxnSpPr>
            <p:spPr>
              <a:xfrm flipV="1">
                <a:off x="897533" y="5111249"/>
                <a:ext cx="2930534" cy="90803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stCxn id="25" idx="6"/>
                <a:endCxn id="26" idx="2"/>
              </p:cNvCxnSpPr>
              <p:nvPr/>
            </p:nvCxnSpPr>
            <p:spPr>
              <a:xfrm>
                <a:off x="4288986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>
                <a:stCxn id="26" idx="6"/>
                <a:endCxn id="28" idx="2"/>
              </p:cNvCxnSpPr>
              <p:nvPr/>
            </p:nvCxnSpPr>
            <p:spPr>
              <a:xfrm>
                <a:off x="5473068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>
                <a:stCxn id="28" idx="6"/>
                <a:endCxn id="27" idx="2"/>
              </p:cNvCxnSpPr>
              <p:nvPr/>
            </p:nvCxnSpPr>
            <p:spPr>
              <a:xfrm>
                <a:off x="6657150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27" idx="6"/>
                <a:endCxn id="29" idx="2"/>
              </p:cNvCxnSpPr>
              <p:nvPr/>
            </p:nvCxnSpPr>
            <p:spPr>
              <a:xfrm>
                <a:off x="7841232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>
                <a:stCxn id="29" idx="6"/>
              </p:cNvCxnSpPr>
              <p:nvPr/>
            </p:nvCxnSpPr>
            <p:spPr>
              <a:xfrm>
                <a:off x="9025314" y="4920330"/>
                <a:ext cx="516251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TextBox 2"/>
            <p:cNvSpPr txBox="1"/>
            <p:nvPr/>
          </p:nvSpPr>
          <p:spPr>
            <a:xfrm>
              <a:off x="969640" y="179182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46397" y="2558462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-1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46397" y="3358637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-3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46397" y="4061672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-2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46397" y="5557615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-3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179185" y="2388258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-2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164827" y="3480638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6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661056" y="357621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663502" y="4498851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-1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631820" y="449885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824341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0.37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996663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1.37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082785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0.73</a:t>
              </a: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10442022" y="2162908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a = </a:t>
            </a:r>
            <a:r>
              <a:rPr lang="el-GR" sz="1200" dirty="0"/>
              <a:t>σ</a:t>
            </a:r>
            <a:r>
              <a:rPr lang="en-GB" sz="1200" dirty="0"/>
              <a:t>(z) 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186858" y="520358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13407" y="5187019"/>
            <a:ext cx="5405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 -0.53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605453" y="5929626"/>
                <a:ext cx="2247090" cy="618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/>
                        </a:rPr>
                        <m:t>f</m:t>
                      </m:r>
                      <m:d>
                        <m:d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/>
                            </a:rPr>
                            <m:t>x</m:t>
                          </m:r>
                        </m:e>
                      </m:d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  <m:r>
                        <a:rPr lang="en-GB" b="0" i="1" smtClean="0">
                          <a:latin typeface="Cambria Math"/>
                        </a:rPr>
                        <m:t>𝑎𝑥</m:t>
                      </m:r>
                      <m:r>
                        <a:rPr lang="en-GB" b="0" i="1" smtClean="0">
                          <a:latin typeface="Cambria Math"/>
                        </a:rPr>
                        <m:t> →</m:t>
                      </m:r>
                      <m:f>
                        <m:f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𝑑𝑓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  <m:r>
                        <a:rPr lang="en-GB" b="0" i="1" smtClean="0">
                          <a:latin typeface="Cambria Math"/>
                        </a:rPr>
                        <m:t>𝑎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453" y="5929626"/>
                <a:ext cx="2247090" cy="61888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/>
          <p:cNvSpPr txBox="1"/>
          <p:nvPr/>
        </p:nvSpPr>
        <p:spPr>
          <a:xfrm>
            <a:off x="6723352" y="5185808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-0.53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628236" y="5177856"/>
            <a:ext cx="426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-0.2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359834" y="5111249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239546" y="3995933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999462" y="6019280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2172684" y="2863263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2237925" y="3941557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33979" y="2232233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0.2* (-1)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842356" y="2956430"/>
            <a:ext cx="570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0.2* 2</a:t>
            </a:r>
          </a:p>
        </p:txBody>
      </p:sp>
    </p:spTree>
    <p:extLst>
      <p:ext uri="{BB962C8B-B14F-4D97-AF65-F5344CB8AC3E}">
        <p14:creationId xmlns:p14="http://schemas.microsoft.com/office/powerpoint/2010/main" val="111893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648" y="304502"/>
            <a:ext cx="10515600" cy="1325563"/>
          </a:xfrm>
        </p:spPr>
        <p:txBody>
          <a:bodyPr/>
          <a:lstStyle/>
          <a:p>
            <a:r>
              <a:rPr lang="en-GB" dirty="0" err="1"/>
              <a:t>Backprop</a:t>
            </a:r>
            <a:r>
              <a:rPr lang="en-GB" dirty="0"/>
              <a:t> example</a:t>
            </a:r>
            <a:br>
              <a:rPr lang="en-GB" dirty="0"/>
            </a:br>
            <a:r>
              <a:rPr lang="en-GB" dirty="0"/>
              <a:t>With a neural network in mind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887289" y="1222221"/>
            <a:ext cx="3788328" cy="2353998"/>
            <a:chOff x="1562900" y="3417275"/>
            <a:chExt cx="3788328" cy="2353998"/>
          </a:xfrm>
        </p:grpSpPr>
        <p:sp>
          <p:nvSpPr>
            <p:cNvPr id="5" name="Oval 4"/>
            <p:cNvSpPr/>
            <p:nvPr/>
          </p:nvSpPr>
          <p:spPr>
            <a:xfrm>
              <a:off x="2870421" y="3601941"/>
              <a:ext cx="1800000" cy="180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1963972" y="3657600"/>
              <a:ext cx="906449" cy="637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562900" y="3417275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x0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62900" y="4326849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x1</a:t>
              </a:r>
            </a:p>
          </p:txBody>
        </p:sp>
        <p:cxnSp>
          <p:nvCxnSpPr>
            <p:cNvPr id="9" name="Straight Arrow Connector 8"/>
            <p:cNvCxnSpPr>
              <a:stCxn id="8" idx="3"/>
              <a:endCxn id="5" idx="2"/>
            </p:cNvCxnSpPr>
            <p:nvPr/>
          </p:nvCxnSpPr>
          <p:spPr>
            <a:xfrm flipV="1">
              <a:off x="1963972" y="4501941"/>
              <a:ext cx="906449" cy="957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117633" y="3657600"/>
              <a:ext cx="0" cy="1677725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088948" y="4188350"/>
              <a:ext cx="9332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z = w0*x0+</a:t>
              </a:r>
              <a:br>
                <a:rPr lang="en-GB" sz="1200" dirty="0"/>
              </a:br>
              <a:r>
                <a:rPr lang="en-GB" sz="1200" dirty="0"/>
                <a:t>w1*x1 + w2</a:t>
              </a:r>
            </a:p>
            <a:p>
              <a:endParaRPr lang="en-GB" sz="1200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1963972" y="4834681"/>
              <a:ext cx="962108" cy="50064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 rot="2179565">
              <a:off x="2417196" y="3601941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w0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167800">
              <a:off x="2119764" y="4077823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9829834">
              <a:off x="2119766" y="4707350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12593" y="540194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670421" y="4506728"/>
              <a:ext cx="680807" cy="47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TextBox 65"/>
          <p:cNvSpPr txBox="1"/>
          <p:nvPr/>
        </p:nvSpPr>
        <p:spPr>
          <a:xfrm>
            <a:off x="160395" y="6483640"/>
            <a:ext cx="43472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Example credit: </a:t>
            </a:r>
            <a:r>
              <a:rPr lang="en-GB" sz="1200" dirty="0">
                <a:hlinkClick r:id="rId2"/>
              </a:rPr>
              <a:t>https://cs231n.github.io/optimization-2/</a:t>
            </a:r>
            <a:r>
              <a:rPr lang="en-GB" sz="1200" dirty="0"/>
              <a:t> , figure 2 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375562" y="1791829"/>
            <a:ext cx="9166003" cy="4412117"/>
            <a:chOff x="375562" y="1791829"/>
            <a:chExt cx="9166003" cy="4412117"/>
          </a:xfrm>
        </p:grpSpPr>
        <p:grpSp>
          <p:nvGrpSpPr>
            <p:cNvPr id="77" name="Group 76"/>
            <p:cNvGrpSpPr/>
            <p:nvPr/>
          </p:nvGrpSpPr>
          <p:grpSpPr>
            <a:xfrm>
              <a:off x="375562" y="1871601"/>
              <a:ext cx="9166003" cy="4332345"/>
              <a:chOff x="375562" y="1871601"/>
              <a:chExt cx="9166003" cy="4332345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1440312" y="2309178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440312" y="3757637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2889662" y="3036219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3748986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4933068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*-1</a:t>
                </a: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7301232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/>
                  <a:t>+1</a:t>
                </a:r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6117150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000" dirty="0" err="1"/>
                  <a:t>exp</a:t>
                </a:r>
                <a:endParaRPr lang="en-GB" sz="1000" dirty="0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8485314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000" dirty="0"/>
                  <a:t>1/x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75562" y="1871601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w0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375562" y="2771764"/>
                <a:ext cx="401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x0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97878" y="3388305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w1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30739" y="4280998"/>
                <a:ext cx="401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x1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430739" y="5834614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w2</a:t>
                </a:r>
              </a:p>
            </p:txBody>
          </p:sp>
          <p:cxnSp>
            <p:nvCxnSpPr>
              <p:cNvPr id="36" name="Straight Connector 35"/>
              <p:cNvCxnSpPr>
                <a:stCxn id="30" idx="3"/>
                <a:endCxn id="20" idx="1"/>
              </p:cNvCxnSpPr>
              <p:nvPr/>
            </p:nvCxnSpPr>
            <p:spPr>
              <a:xfrm>
                <a:off x="842356" y="2056267"/>
                <a:ext cx="677037" cy="331992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31" idx="3"/>
                <a:endCxn id="20" idx="3"/>
              </p:cNvCxnSpPr>
              <p:nvPr/>
            </p:nvCxnSpPr>
            <p:spPr>
              <a:xfrm flipV="1">
                <a:off x="776634" y="2770097"/>
                <a:ext cx="742759" cy="186333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32" idx="3"/>
                <a:endCxn id="22" idx="1"/>
              </p:cNvCxnSpPr>
              <p:nvPr/>
            </p:nvCxnSpPr>
            <p:spPr>
              <a:xfrm>
                <a:off x="864672" y="3572971"/>
                <a:ext cx="654721" cy="263747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33" idx="3"/>
                <a:endCxn id="22" idx="3"/>
              </p:cNvCxnSpPr>
              <p:nvPr/>
            </p:nvCxnSpPr>
            <p:spPr>
              <a:xfrm flipV="1">
                <a:off x="831811" y="4218556"/>
                <a:ext cx="687582" cy="247108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>
                <a:stCxn id="20" idx="6"/>
                <a:endCxn id="24" idx="1"/>
              </p:cNvCxnSpPr>
              <p:nvPr/>
            </p:nvCxnSpPr>
            <p:spPr>
              <a:xfrm>
                <a:off x="1980312" y="2579178"/>
                <a:ext cx="988431" cy="53612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>
                <a:stCxn id="22" idx="6"/>
                <a:endCxn id="24" idx="3"/>
              </p:cNvCxnSpPr>
              <p:nvPr/>
            </p:nvCxnSpPr>
            <p:spPr>
              <a:xfrm flipV="1">
                <a:off x="1980312" y="3497138"/>
                <a:ext cx="988431" cy="53049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24" idx="5"/>
                <a:endCxn id="25" idx="0"/>
              </p:cNvCxnSpPr>
              <p:nvPr/>
            </p:nvCxnSpPr>
            <p:spPr>
              <a:xfrm>
                <a:off x="3350581" y="3497138"/>
                <a:ext cx="668405" cy="115319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stCxn id="34" idx="3"/>
                <a:endCxn id="25" idx="3"/>
              </p:cNvCxnSpPr>
              <p:nvPr/>
            </p:nvCxnSpPr>
            <p:spPr>
              <a:xfrm flipV="1">
                <a:off x="897533" y="5111249"/>
                <a:ext cx="2930534" cy="90803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stCxn id="25" idx="6"/>
                <a:endCxn id="26" idx="2"/>
              </p:cNvCxnSpPr>
              <p:nvPr/>
            </p:nvCxnSpPr>
            <p:spPr>
              <a:xfrm>
                <a:off x="4288986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>
                <a:stCxn id="26" idx="6"/>
                <a:endCxn id="28" idx="2"/>
              </p:cNvCxnSpPr>
              <p:nvPr/>
            </p:nvCxnSpPr>
            <p:spPr>
              <a:xfrm>
                <a:off x="5473068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>
                <a:stCxn id="28" idx="6"/>
                <a:endCxn id="27" idx="2"/>
              </p:cNvCxnSpPr>
              <p:nvPr/>
            </p:nvCxnSpPr>
            <p:spPr>
              <a:xfrm>
                <a:off x="6657150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27" idx="6"/>
                <a:endCxn id="29" idx="2"/>
              </p:cNvCxnSpPr>
              <p:nvPr/>
            </p:nvCxnSpPr>
            <p:spPr>
              <a:xfrm>
                <a:off x="7841232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>
                <a:stCxn id="29" idx="6"/>
              </p:cNvCxnSpPr>
              <p:nvPr/>
            </p:nvCxnSpPr>
            <p:spPr>
              <a:xfrm>
                <a:off x="9025314" y="4920330"/>
                <a:ext cx="516251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TextBox 2"/>
            <p:cNvSpPr txBox="1"/>
            <p:nvPr/>
          </p:nvSpPr>
          <p:spPr>
            <a:xfrm>
              <a:off x="969640" y="179182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46397" y="2558462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-1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46397" y="3358637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-3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46397" y="4061672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-2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46397" y="5557615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-3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179185" y="2388258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-2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164827" y="3480638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6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661056" y="357621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663502" y="4498851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-1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631820" y="449885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824341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0.37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996663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1.37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082785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0.73</a:t>
              </a: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10442022" y="2162908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a = </a:t>
            </a:r>
            <a:r>
              <a:rPr lang="el-GR" sz="1200" dirty="0"/>
              <a:t>σ</a:t>
            </a:r>
            <a:r>
              <a:rPr lang="en-GB" sz="1200" dirty="0"/>
              <a:t>(z) 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186858" y="520358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13407" y="5187019"/>
            <a:ext cx="5405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 -0.53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605453" y="5929626"/>
                <a:ext cx="2247090" cy="618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/>
                        </a:rPr>
                        <m:t>f</m:t>
                      </m:r>
                      <m:d>
                        <m:d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/>
                            </a:rPr>
                            <m:t>x</m:t>
                          </m:r>
                        </m:e>
                      </m:d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  <m:r>
                        <a:rPr lang="en-GB" b="0" i="1" smtClean="0">
                          <a:latin typeface="Cambria Math"/>
                        </a:rPr>
                        <m:t>𝑎𝑥</m:t>
                      </m:r>
                      <m:r>
                        <a:rPr lang="en-GB" b="0" i="1" smtClean="0">
                          <a:latin typeface="Cambria Math"/>
                        </a:rPr>
                        <m:t> →</m:t>
                      </m:r>
                      <m:f>
                        <m:f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𝑑𝑓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  <m:r>
                        <a:rPr lang="en-GB" b="0" i="1" smtClean="0">
                          <a:latin typeface="Cambria Math"/>
                        </a:rPr>
                        <m:t>𝑎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453" y="5929626"/>
                <a:ext cx="2247090" cy="61888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/>
          <p:cNvSpPr txBox="1"/>
          <p:nvPr/>
        </p:nvSpPr>
        <p:spPr>
          <a:xfrm>
            <a:off x="6723352" y="5185808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-0.53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628236" y="5177856"/>
            <a:ext cx="426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-0.2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359834" y="5111249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239546" y="3995933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999462" y="6019280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2172684" y="2863263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2237925" y="3941557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33979" y="2232233"/>
            <a:ext cx="426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-0.2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842356" y="2956430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0.4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864672" y="3703879"/>
            <a:ext cx="426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-0.4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934613" y="4388987"/>
            <a:ext cx="426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-0.6</a:t>
            </a:r>
          </a:p>
        </p:txBody>
      </p:sp>
    </p:spTree>
    <p:extLst>
      <p:ext uri="{BB962C8B-B14F-4D97-AF65-F5344CB8AC3E}">
        <p14:creationId xmlns:p14="http://schemas.microsoft.com/office/powerpoint/2010/main" val="168968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Multivariate chain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𝑓</m:t>
                          </m:r>
                        </m:num>
                        <m:den>
                          <m:r>
                            <a:rPr lang="en-GB" i="1" smtClean="0">
                              <a:latin typeface="Cambria Math"/>
                            </a:rPr>
                            <m:t>𝜕</m:t>
                          </m:r>
                          <m:r>
                            <a:rPr lang="en-GB" i="1" smtClean="0">
                              <a:latin typeface="Cambria Math"/>
                            </a:rPr>
                            <m:t>𝑥</m:t>
                          </m:r>
                        </m:den>
                      </m:f>
                      <m:r>
                        <a:rPr lang="en-GB" b="0" i="1" smtClean="0">
                          <a:latin typeface="Cambria Math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b="0" i="1" smtClea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GB" b="0" i="1" smtClean="0">
                                  <a:latin typeface="Cambria Math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b="0" i="1" smtClean="0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GB" b="0" i="1" smtClean="0">
                                  <a:latin typeface="Cambria Math"/>
                                </a:rPr>
                                <m:t>𝑥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4031311" y="4381168"/>
            <a:ext cx="914400" cy="914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6219244" y="3466768"/>
            <a:ext cx="914400" cy="914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6219244" y="5546035"/>
            <a:ext cx="914400" cy="914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/>
          <p:cNvCxnSpPr>
            <a:stCxn id="4" idx="7"/>
            <a:endCxn id="7" idx="2"/>
          </p:cNvCxnSpPr>
          <p:nvPr/>
        </p:nvCxnSpPr>
        <p:spPr>
          <a:xfrm flipV="1">
            <a:off x="4811800" y="3923968"/>
            <a:ext cx="1407444" cy="5911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5"/>
          </p:cNvCxnSpPr>
          <p:nvPr/>
        </p:nvCxnSpPr>
        <p:spPr>
          <a:xfrm>
            <a:off x="4811800" y="5161657"/>
            <a:ext cx="1477682" cy="6586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4" idx="2"/>
          </p:cNvCxnSpPr>
          <p:nvPr/>
        </p:nvCxnSpPr>
        <p:spPr>
          <a:xfrm>
            <a:off x="3482671" y="4838368"/>
            <a:ext cx="5486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169641" y="4381168"/>
            <a:ext cx="691762" cy="2544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5169640" y="5096786"/>
            <a:ext cx="691763" cy="29419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215440" y="465370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10098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590" y="0"/>
            <a:ext cx="10515600" cy="1325563"/>
          </a:xfrm>
        </p:spPr>
        <p:txBody>
          <a:bodyPr/>
          <a:lstStyle/>
          <a:p>
            <a:r>
              <a:rPr lang="en-GB" dirty="0"/>
              <a:t>Patterns in </a:t>
            </a:r>
            <a:r>
              <a:rPr lang="en-GB" dirty="0" err="1"/>
              <a:t>backpropagation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0911" y="947548"/>
            <a:ext cx="10515600" cy="4351338"/>
          </a:xfrm>
        </p:spPr>
        <p:txBody>
          <a:bodyPr/>
          <a:lstStyle/>
          <a:p>
            <a:r>
              <a:rPr lang="en-GB" dirty="0"/>
              <a:t>Addition gate: gradient distributor</a:t>
            </a:r>
          </a:p>
          <a:p>
            <a:r>
              <a:rPr lang="en-GB" dirty="0"/>
              <a:t>Multiplication gate: gradient switcher</a:t>
            </a:r>
          </a:p>
          <a:p>
            <a:r>
              <a:rPr lang="en-GB" dirty="0"/>
              <a:t>Max gate: gradient </a:t>
            </a:r>
            <a:r>
              <a:rPr lang="en-GB" dirty="0" smtClean="0"/>
              <a:t>router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6237666" y="2412595"/>
            <a:ext cx="4557506" cy="4332345"/>
            <a:chOff x="375562" y="1871601"/>
            <a:chExt cx="4557506" cy="4332345"/>
          </a:xfrm>
        </p:grpSpPr>
        <p:sp>
          <p:nvSpPr>
            <p:cNvPr id="5" name="Oval 4"/>
            <p:cNvSpPr/>
            <p:nvPr/>
          </p:nvSpPr>
          <p:spPr>
            <a:xfrm>
              <a:off x="1440312" y="2309178"/>
              <a:ext cx="540000" cy="54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*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1440312" y="3757637"/>
              <a:ext cx="540000" cy="54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*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2889662" y="3036219"/>
              <a:ext cx="540000" cy="54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+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3748986" y="4650330"/>
              <a:ext cx="612000" cy="612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max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75562" y="187160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a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75562" y="277176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b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7878" y="3388305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c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0739" y="428099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d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30739" y="583461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e</a:t>
              </a:r>
            </a:p>
          </p:txBody>
        </p:sp>
        <p:cxnSp>
          <p:nvCxnSpPr>
            <p:cNvPr id="18" name="Straight Connector 17"/>
            <p:cNvCxnSpPr>
              <a:stCxn id="13" idx="3"/>
              <a:endCxn id="5" idx="1"/>
            </p:cNvCxnSpPr>
            <p:nvPr/>
          </p:nvCxnSpPr>
          <p:spPr>
            <a:xfrm>
              <a:off x="670836" y="2056267"/>
              <a:ext cx="848557" cy="331992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4" idx="3"/>
              <a:endCxn id="5" idx="3"/>
            </p:cNvCxnSpPr>
            <p:nvPr/>
          </p:nvCxnSpPr>
          <p:spPr>
            <a:xfrm flipV="1">
              <a:off x="682056" y="2770097"/>
              <a:ext cx="837337" cy="186333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5" idx="3"/>
              <a:endCxn id="6" idx="1"/>
            </p:cNvCxnSpPr>
            <p:nvPr/>
          </p:nvCxnSpPr>
          <p:spPr>
            <a:xfrm>
              <a:off x="680328" y="3572971"/>
              <a:ext cx="839065" cy="263747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6" idx="3"/>
              <a:endCxn id="6" idx="3"/>
            </p:cNvCxnSpPr>
            <p:nvPr/>
          </p:nvCxnSpPr>
          <p:spPr>
            <a:xfrm flipV="1">
              <a:off x="737233" y="4218556"/>
              <a:ext cx="782160" cy="247108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5" idx="6"/>
              <a:endCxn id="7" idx="1"/>
            </p:cNvCxnSpPr>
            <p:nvPr/>
          </p:nvCxnSpPr>
          <p:spPr>
            <a:xfrm>
              <a:off x="1980312" y="2579178"/>
              <a:ext cx="988431" cy="53612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6" idx="6"/>
              <a:endCxn id="7" idx="3"/>
            </p:cNvCxnSpPr>
            <p:nvPr/>
          </p:nvCxnSpPr>
          <p:spPr>
            <a:xfrm flipV="1">
              <a:off x="1980312" y="3497138"/>
              <a:ext cx="988431" cy="53049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7" idx="5"/>
              <a:endCxn id="8" idx="0"/>
            </p:cNvCxnSpPr>
            <p:nvPr/>
          </p:nvCxnSpPr>
          <p:spPr>
            <a:xfrm>
              <a:off x="3350581" y="3497138"/>
              <a:ext cx="704405" cy="115319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7" idx="3"/>
              <a:endCxn id="8" idx="3"/>
            </p:cNvCxnSpPr>
            <p:nvPr/>
          </p:nvCxnSpPr>
          <p:spPr>
            <a:xfrm flipV="1">
              <a:off x="730821" y="5172705"/>
              <a:ext cx="3107790" cy="84657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8" idx="6"/>
            </p:cNvCxnSpPr>
            <p:nvPr/>
          </p:nvCxnSpPr>
          <p:spPr>
            <a:xfrm>
              <a:off x="4360986" y="4956330"/>
              <a:ext cx="57208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065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spelled-out intro to neural networks and </a:t>
            </a:r>
            <a:r>
              <a:rPr lang="en-GB" dirty="0" err="1"/>
              <a:t>backpropagation</a:t>
            </a:r>
            <a:r>
              <a:rPr lang="en-GB" dirty="0"/>
              <a:t>: building </a:t>
            </a:r>
            <a:r>
              <a:rPr lang="en-GB" dirty="0" err="1"/>
              <a:t>micrograd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 smtClean="0"/>
              <a:t>Youtube</a:t>
            </a:r>
            <a:r>
              <a:rPr lang="en-GB" dirty="0" smtClean="0"/>
              <a:t> lecture</a:t>
            </a:r>
            <a:endParaRPr lang="en-GB" dirty="0">
              <a:hlinkClick r:id="rId2"/>
            </a:endParaRPr>
          </a:p>
          <a:p>
            <a:pPr marL="0" indent="0">
              <a:buNone/>
            </a:pPr>
            <a:r>
              <a:rPr lang="en-GB" dirty="0" smtClean="0">
                <a:hlinkClick r:id="rId2"/>
              </a:rPr>
              <a:t>https</a:t>
            </a:r>
            <a:r>
              <a:rPr lang="en-GB" dirty="0">
                <a:hlinkClick r:id="rId2"/>
              </a:rPr>
              <a:t>://</a:t>
            </a:r>
            <a:r>
              <a:rPr lang="en-GB" dirty="0" smtClean="0">
                <a:hlinkClick r:id="rId2"/>
              </a:rPr>
              <a:t>www.youtube.com/watch?v=VMj-3S1tku0</a:t>
            </a:r>
            <a:r>
              <a:rPr lang="en-GB" dirty="0" smtClean="0"/>
              <a:t> </a:t>
            </a:r>
          </a:p>
          <a:p>
            <a:endParaRPr lang="en-GB" dirty="0" smtClean="0">
              <a:hlinkClick r:id="rId3"/>
            </a:endParaRPr>
          </a:p>
          <a:p>
            <a:pPr marL="0" indent="0">
              <a:buNone/>
            </a:pPr>
            <a:r>
              <a:rPr lang="en-GB" dirty="0" smtClean="0"/>
              <a:t>Notebooks</a:t>
            </a:r>
            <a:endParaRPr lang="en-GB" dirty="0">
              <a:hlinkClick r:id="rId3"/>
            </a:endParaRPr>
          </a:p>
          <a:p>
            <a:pPr marL="0" indent="0">
              <a:buNone/>
            </a:pPr>
            <a:r>
              <a:rPr lang="en-GB" dirty="0" smtClean="0">
                <a:hlinkClick r:id="rId3"/>
              </a:rPr>
              <a:t>https</a:t>
            </a:r>
            <a:r>
              <a:rPr lang="en-GB" dirty="0">
                <a:hlinkClick r:id="rId3"/>
              </a:rPr>
              <a:t>://</a:t>
            </a:r>
            <a:r>
              <a:rPr lang="en-GB" dirty="0" smtClean="0">
                <a:hlinkClick r:id="rId3"/>
              </a:rPr>
              <a:t>github.com/karpathy/nn-zero-to-hero/tree/master/lectures/micrograd</a:t>
            </a:r>
            <a:r>
              <a:rPr lang="en-GB" dirty="0" smtClean="0"/>
              <a:t> </a:t>
            </a:r>
          </a:p>
          <a:p>
            <a:endParaRPr lang="en-GB" dirty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91549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Back-propagation for vectors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68" y="1775598"/>
            <a:ext cx="9817100" cy="419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25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Forward/backward API</a:t>
            </a:r>
            <a:endParaRPr lang="en-GB" dirty="0"/>
          </a:p>
        </p:txBody>
      </p:sp>
      <p:pic>
        <p:nvPicPr>
          <p:cNvPr id="1026" name="Picture 2" descr="Computational Graphs - Tutorialspoint">
            <a:extLst>
              <a:ext uri="{FF2B5EF4-FFF2-40B4-BE49-F238E27FC236}">
                <a16:creationId xmlns="" xmlns:a16="http://schemas.microsoft.com/office/drawing/2014/main" id="{33D6C542-0139-41B7-A9C0-FC6642334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28" y="2740260"/>
            <a:ext cx="3343275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8EC79579-2A21-41FB-A2AB-CFB2843179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088836" y="2985632"/>
            <a:ext cx="6782490" cy="203132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c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lass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ComputationalGraph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   …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72737A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72737A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node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topological_sort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self.nodes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forward inputs through each node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    # (also cache these inputs)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node.forward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predictions</a:t>
            </a: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…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72737A"/>
                </a:solidFill>
                <a:effectLst/>
                <a:latin typeface="Consolas" panose="020B0609020204030204" pitchFamily="49" charset="0"/>
              </a:rPr>
              <a:t>backward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72737A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node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reversed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topological_sort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self.nodes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)):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backpropagation (apply chain rule)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node.backward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input_gradients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15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3610"/>
            <a:ext cx="5268402" cy="5429540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Mark I Perceptron</a:t>
            </a:r>
            <a:r>
              <a:rPr lang="en-GB" dirty="0"/>
              <a:t> machine: first implementation of the perceptron algorithm (~1957)</a:t>
            </a:r>
          </a:p>
          <a:p>
            <a:r>
              <a:rPr lang="en-GB" sz="2000" dirty="0"/>
              <a:t>It was connected to a camera with 20×20 cadmium </a:t>
            </a:r>
            <a:r>
              <a:rPr lang="en-GB" sz="2000" dirty="0" err="1"/>
              <a:t>sulfide</a:t>
            </a:r>
            <a:r>
              <a:rPr lang="en-GB" sz="2000" dirty="0"/>
              <a:t> photocells to make a 400-pixel image</a:t>
            </a:r>
          </a:p>
          <a:p>
            <a:r>
              <a:rPr lang="en-GB" sz="2000" dirty="0"/>
              <a:t>Weights were encoded in </a:t>
            </a:r>
            <a:r>
              <a:rPr lang="en-GB" sz="2000" dirty="0">
                <a:hlinkClick r:id="rId2" tooltip="Potentiometer"/>
              </a:rPr>
              <a:t>potentiometers</a:t>
            </a:r>
            <a:r>
              <a:rPr lang="en-GB" sz="2000" dirty="0"/>
              <a:t>, and weight updates during learning were performed by electric motors</a:t>
            </a:r>
          </a:p>
        </p:txBody>
      </p:sp>
      <p:pic>
        <p:nvPicPr>
          <p:cNvPr id="2050" name="Picture 2" descr="https://upload.wikimedia.org/wikipedia/en/5/52/Mark_I_perceptron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109" y="160338"/>
            <a:ext cx="3955250" cy="48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63108" y="5184251"/>
            <a:ext cx="31598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Image source: </a:t>
            </a:r>
            <a:r>
              <a:rPr lang="en-GB" sz="1000" dirty="0">
                <a:hlinkClick r:id="rId4"/>
              </a:rPr>
              <a:t>https://en.wikipedia.org/wiki/Perceptron</a:t>
            </a:r>
            <a:r>
              <a:rPr lang="en-GB" sz="1000" dirty="0"/>
              <a:t>  </a:t>
            </a:r>
          </a:p>
        </p:txBody>
      </p:sp>
      <p:sp>
        <p:nvSpPr>
          <p:cNvPr id="6" name="AutoShape 4" descr="{\displaystyle f(\mathbf {x} )={\begin{cases}1&amp;{\text{if }}\ \mathbf {w} \cdot \mathbf {x} +b&gt;0,\\0&amp;{\text{otherwise}}\end{cases}}}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54" name="Picture 6" descr="Organization of the MARK I Perceptr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900" y="3172571"/>
            <a:ext cx="4169705" cy="341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515172" y="5733093"/>
            <a:ext cx="4923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6"/>
              </a:rPr>
              <a:t>https://www.youtube.com/watch?v=cNxadbrN_aI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942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Neural network (multi layer perceptron, fully connected networks) :</a:t>
            </a:r>
          </a:p>
          <a:p>
            <a:pPr lvl="1"/>
            <a:r>
              <a:rPr lang="en-GB" dirty="0"/>
              <a:t>Stack two (or more) linear classifiers on top of each other with a non-linear </a:t>
            </a:r>
            <a:r>
              <a:rPr lang="en-GB" u="sng" dirty="0"/>
              <a:t>activation</a:t>
            </a:r>
            <a:r>
              <a:rPr lang="en-GB" dirty="0"/>
              <a:t> function in between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121" y="3356775"/>
            <a:ext cx="827405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45788" y="529199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538331" y="4625007"/>
            <a:ext cx="1311964" cy="1818199"/>
            <a:chOff x="3045350" y="4826442"/>
            <a:chExt cx="1311964" cy="1415332"/>
          </a:xfrm>
        </p:grpSpPr>
        <p:sp>
          <p:nvSpPr>
            <p:cNvPr id="5" name="Rectangle 4"/>
            <p:cNvSpPr/>
            <p:nvPr/>
          </p:nvSpPr>
          <p:spPr>
            <a:xfrm>
              <a:off x="3045350" y="4826442"/>
              <a:ext cx="723568" cy="1415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dirty="0"/>
                <a:t>Linear unit</a:t>
              </a:r>
            </a:p>
            <a:p>
              <a:pPr algn="ctr"/>
              <a:r>
                <a:rPr lang="en-GB" dirty="0"/>
                <a:t>W1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768918" y="4826442"/>
              <a:ext cx="588396" cy="14153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dirty="0"/>
                <a:t>Non-linearity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591093" y="4768997"/>
            <a:ext cx="1311964" cy="1415332"/>
            <a:chOff x="3045350" y="4826442"/>
            <a:chExt cx="1311964" cy="1415332"/>
          </a:xfrm>
        </p:grpSpPr>
        <p:sp>
          <p:nvSpPr>
            <p:cNvPr id="12" name="Rectangle 11"/>
            <p:cNvSpPr/>
            <p:nvPr/>
          </p:nvSpPr>
          <p:spPr>
            <a:xfrm>
              <a:off x="3045350" y="4826442"/>
              <a:ext cx="723568" cy="1415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dirty="0"/>
                <a:t>Linear unit</a:t>
              </a:r>
            </a:p>
            <a:p>
              <a:pPr algn="ctr"/>
              <a:r>
                <a:rPr lang="en-GB" dirty="0"/>
                <a:t>W2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768918" y="4826442"/>
              <a:ext cx="588396" cy="14153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dirty="0"/>
                <a:t>Non-linearity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763169" y="5266355"/>
            <a:ext cx="77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scores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910177" y="5476663"/>
            <a:ext cx="51683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962939" y="5476663"/>
            <a:ext cx="51683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093888" y="5476663"/>
            <a:ext cx="51683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935527" y="648866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3072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5988289" y="644539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200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97B3B93-820E-4656-8195-82B45548D78B}"/>
              </a:ext>
            </a:extLst>
          </p:cNvPr>
          <p:cNvSpPr txBox="1"/>
          <p:nvPr/>
        </p:nvSpPr>
        <p:spPr>
          <a:xfrm>
            <a:off x="55159" y="6488668"/>
            <a:ext cx="3017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Templates image source: </a:t>
            </a:r>
            <a:r>
              <a:rPr lang="en-GB" sz="1000" dirty="0">
                <a:hlinkClick r:id="rId3"/>
              </a:rPr>
              <a:t>http://cs231n.stanford.edu/</a:t>
            </a:r>
            <a:r>
              <a:rPr lang="en-GB" sz="1000" dirty="0"/>
              <a:t> </a:t>
            </a:r>
          </a:p>
          <a:p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75299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 we need activation functions?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Layer 1:</a:t>
            </a:r>
          </a:p>
          <a:p>
            <a:pPr marL="0" indent="0">
              <a:buNone/>
            </a:pPr>
            <a:r>
              <a:rPr lang="en-GB" dirty="0"/>
              <a:t>	Z1 = W1·X</a:t>
            </a:r>
          </a:p>
          <a:p>
            <a:pPr marL="0" indent="0">
              <a:buNone/>
            </a:pPr>
            <a:r>
              <a:rPr lang="en-GB" dirty="0"/>
              <a:t>Layer 2:</a:t>
            </a:r>
          </a:p>
          <a:p>
            <a:pPr marL="0" indent="0">
              <a:buNone/>
            </a:pPr>
            <a:r>
              <a:rPr lang="en-GB" dirty="0"/>
              <a:t>	Z2 = W2·g(W1·X), where g is the activation function</a:t>
            </a:r>
          </a:p>
          <a:p>
            <a:pPr marL="0" indent="0">
              <a:buNone/>
            </a:pPr>
            <a:r>
              <a:rPr lang="en-GB" dirty="0"/>
              <a:t>What happens if we didn’t use a non-linearity?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918421" y="5039801"/>
            <a:ext cx="5991824" cy="1818199"/>
            <a:chOff x="2545788" y="4625007"/>
            <a:chExt cx="5991824" cy="1818199"/>
          </a:xfrm>
        </p:grpSpPr>
        <p:sp>
          <p:nvSpPr>
            <p:cNvPr id="4" name="TextBox 3"/>
            <p:cNvSpPr txBox="1"/>
            <p:nvPr/>
          </p:nvSpPr>
          <p:spPr>
            <a:xfrm>
              <a:off x="2545788" y="5291997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X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3538331" y="4625007"/>
              <a:ext cx="1311964" cy="1818199"/>
              <a:chOff x="3045350" y="4826442"/>
              <a:chExt cx="1311964" cy="1415332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3045350" y="4826442"/>
                <a:ext cx="723568" cy="14153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GB" dirty="0"/>
                  <a:t>Linear unit</a:t>
                </a:r>
              </a:p>
              <a:p>
                <a:pPr algn="ctr"/>
                <a:r>
                  <a:rPr lang="en-GB" dirty="0"/>
                  <a:t>W1</a:t>
                </a: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3768918" y="4826442"/>
                <a:ext cx="588396" cy="141533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GB" dirty="0"/>
                  <a:t>Non-linearity</a:t>
                </a: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5591093" y="4768997"/>
              <a:ext cx="1311964" cy="1415332"/>
              <a:chOff x="3045350" y="4826442"/>
              <a:chExt cx="1311964" cy="1415332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3045350" y="4826442"/>
                <a:ext cx="723568" cy="14153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GB" dirty="0"/>
                  <a:t>Linear unit</a:t>
                </a:r>
              </a:p>
              <a:p>
                <a:pPr algn="ctr"/>
                <a:r>
                  <a:rPr lang="en-GB" dirty="0"/>
                  <a:t>W2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3768918" y="4826442"/>
                <a:ext cx="588396" cy="141533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GB" dirty="0"/>
                  <a:t>Non-linearity</a:t>
                </a: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7763169" y="5266355"/>
              <a:ext cx="774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scores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2910177" y="5476663"/>
              <a:ext cx="51683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4962939" y="5476663"/>
              <a:ext cx="51683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7093888" y="5476663"/>
              <a:ext cx="51683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741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dirty="0"/>
              <a:t>How do we compute the gradients?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Numerical gradient</a:t>
            </a:r>
          </a:p>
          <a:p>
            <a:r>
              <a:rPr lang="en-GB" dirty="0"/>
              <a:t>Analytical gradient</a:t>
            </a:r>
          </a:p>
          <a:p>
            <a:r>
              <a:rPr lang="en-GB" u="sng" dirty="0"/>
              <a:t>Better idea</a:t>
            </a:r>
            <a:r>
              <a:rPr lang="en-GB" dirty="0"/>
              <a:t>: use computational graphs and back-propagation 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773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687" y="0"/>
            <a:ext cx="10515600" cy="1325563"/>
          </a:xfrm>
        </p:spPr>
        <p:txBody>
          <a:bodyPr/>
          <a:lstStyle/>
          <a:p>
            <a:r>
              <a:rPr lang="en-GB" dirty="0"/>
              <a:t>Activation functions</a:t>
            </a:r>
          </a:p>
        </p:txBody>
      </p:sp>
      <p:pic>
        <p:nvPicPr>
          <p:cNvPr id="1026" name="Picture 2" descr="Dance Moves of Deep Learning Activation Functions - Sefik Ilkin Serengi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165" y="1283157"/>
            <a:ext cx="6227049" cy="490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6490" y="1574358"/>
            <a:ext cx="39756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700" dirty="0"/>
              <a:t>Two properties: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2700" dirty="0"/>
              <a:t>Differentiable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2700" dirty="0"/>
              <a:t>Non linear</a:t>
            </a:r>
          </a:p>
          <a:p>
            <a:pPr marL="285750" indent="-285750">
              <a:buFont typeface="Arial" pitchFamily="34" charset="0"/>
              <a:buChar char="•"/>
            </a:pPr>
            <a:endParaRPr lang="en-GB" sz="2700" dirty="0"/>
          </a:p>
        </p:txBody>
      </p:sp>
      <p:sp>
        <p:nvSpPr>
          <p:cNvPr id="4" name="TextBox 3"/>
          <p:cNvSpPr txBox="1"/>
          <p:nvPr/>
        </p:nvSpPr>
        <p:spPr>
          <a:xfrm>
            <a:off x="131700" y="6184916"/>
            <a:ext cx="7131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Commonly used activation functions and their derivative </a:t>
            </a:r>
          </a:p>
          <a:p>
            <a:r>
              <a:rPr lang="en-GB" dirty="0">
                <a:hlinkClick r:id="rId3"/>
              </a:rPr>
              <a:t>https://ml-cheatsheet.readthedocs.io/en/latest/activation_functions.html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320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Activation functions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65" y="2180439"/>
            <a:ext cx="4336111" cy="3393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340" y="2257572"/>
            <a:ext cx="4252916" cy="3239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420" y="5732476"/>
            <a:ext cx="2514600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293" y="5732476"/>
            <a:ext cx="1752600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424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Activation functions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35" y="2278960"/>
            <a:ext cx="4338000" cy="3354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226" y="2249337"/>
            <a:ext cx="4338000" cy="3413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035" y="5704386"/>
            <a:ext cx="2133600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733" y="5780586"/>
            <a:ext cx="2333625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559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Activation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35664" cy="4351338"/>
          </a:xfrm>
        </p:spPr>
        <p:txBody>
          <a:bodyPr/>
          <a:lstStyle/>
          <a:p>
            <a:r>
              <a:rPr lang="en-GB" dirty="0"/>
              <a:t>GELU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ELU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3076" name="Picture 4" descr="Can you state the advantages and disadvantages of ELU vs. Leaky ReLU? -  Quor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998" y="2378169"/>
            <a:ext cx="4886766" cy="339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34" y="2378169"/>
            <a:ext cx="54102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545" y="3867150"/>
            <a:ext cx="2952750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441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346" y="102732"/>
            <a:ext cx="10515600" cy="1325563"/>
          </a:xfrm>
        </p:spPr>
        <p:txBody>
          <a:bodyPr/>
          <a:lstStyle/>
          <a:p>
            <a:r>
              <a:rPr lang="en-GB" dirty="0"/>
              <a:t>Neural networks</a:t>
            </a:r>
          </a:p>
        </p:txBody>
      </p:sp>
      <p:sp>
        <p:nvSpPr>
          <p:cNvPr id="4" name="AutoShape 2" descr="Diagram of Neuron Anatomy - Download Free Vectors, Clipart Graphics &amp;  Vector A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6" name="Picture 4" descr="File:Neuron.svg - Wikimedia Comm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87" y="1698962"/>
            <a:ext cx="5416687" cy="291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6982826" y="3545281"/>
            <a:ext cx="3738635" cy="2245698"/>
            <a:chOff x="1612593" y="3525575"/>
            <a:chExt cx="3738635" cy="2245698"/>
          </a:xfrm>
        </p:grpSpPr>
        <p:sp>
          <p:nvSpPr>
            <p:cNvPr id="6" name="Oval 5"/>
            <p:cNvSpPr/>
            <p:nvPr/>
          </p:nvSpPr>
          <p:spPr>
            <a:xfrm>
              <a:off x="2870421" y="3601941"/>
              <a:ext cx="1800000" cy="180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1963972" y="3657600"/>
              <a:ext cx="906449" cy="637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endCxn id="6" idx="2"/>
            </p:cNvCxnSpPr>
            <p:nvPr/>
          </p:nvCxnSpPr>
          <p:spPr>
            <a:xfrm flipV="1">
              <a:off x="1963972" y="4501941"/>
              <a:ext cx="906449" cy="957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117633" y="3657600"/>
              <a:ext cx="0" cy="1677725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1963972" y="4834681"/>
              <a:ext cx="962108" cy="50064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 rot="2179565">
              <a:off x="2199874" y="3525575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w0x0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167800">
              <a:off x="2011562" y="4077823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w1x1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9829834">
              <a:off x="2011565" y="4707350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w2x2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12593" y="5401941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670421" y="4506728"/>
              <a:ext cx="680807" cy="47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0148643" y="3849864"/>
                <a:ext cx="1437830" cy="6151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/>
                        </a:rPr>
                        <m:t>𝑓</m:t>
                      </m:r>
                      <m:r>
                        <a:rPr lang="en-GB" sz="1400" b="0" i="1" smtClean="0">
                          <a:latin typeface="Cambria Math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GB" sz="1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4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GB" sz="1400" i="1">
                              <a:latin typeface="Cambria Math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GB" sz="1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1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400" i="1">
                              <a:latin typeface="Cambria Math"/>
                            </a:rPr>
                            <m:t>+</m:t>
                          </m:r>
                          <m:r>
                            <a:rPr lang="en-GB" sz="1400" i="1">
                              <a:latin typeface="Cambria Math"/>
                            </a:rPr>
                            <m:t>𝑏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 )</m:t>
                          </m:r>
                        </m:e>
                      </m:nary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8643" y="3849864"/>
                <a:ext cx="1437830" cy="615168"/>
              </a:xfrm>
              <a:prstGeom prst="rect">
                <a:avLst/>
              </a:prstGeom>
              <a:blipFill rotWithShape="1">
                <a:blip r:embed="rId3"/>
                <a:stretch>
                  <a:fillRect l="-26695" t="-117000" r="-27966" b="-169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9692640" y="4358780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8296313" y="4244525"/>
                <a:ext cx="1145635" cy="6151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GB" sz="1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4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GB" sz="1400" i="1">
                              <a:latin typeface="Cambria Math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GB" sz="1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1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400" i="1">
                              <a:latin typeface="Cambria Math"/>
                            </a:rPr>
                            <m:t>+</m:t>
                          </m:r>
                          <m:r>
                            <a:rPr lang="en-GB" sz="1400" i="1">
                              <a:latin typeface="Cambria Math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313" y="4244525"/>
                <a:ext cx="1145635" cy="615168"/>
              </a:xfrm>
              <a:prstGeom prst="rect">
                <a:avLst/>
              </a:prstGeom>
              <a:blipFill rotWithShape="1">
                <a:blip r:embed="rId4"/>
                <a:stretch>
                  <a:fillRect l="-48936" t="-115842" r="-45213" b="-1663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6834069" y="3009480"/>
            <a:ext cx="107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C000"/>
                </a:solidFill>
              </a:rPr>
              <a:t>dendrites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729194" y="5606313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cell body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148643" y="3360615"/>
            <a:ext cx="132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/>
                </a:solidFill>
              </a:rPr>
              <a:t>output axon</a:t>
            </a:r>
          </a:p>
        </p:txBody>
      </p:sp>
      <p:sp>
        <p:nvSpPr>
          <p:cNvPr id="8" name="Oval 7"/>
          <p:cNvSpPr/>
          <p:nvPr/>
        </p:nvSpPr>
        <p:spPr>
          <a:xfrm>
            <a:off x="7255344" y="3625404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6701179" y="3729947"/>
            <a:ext cx="932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synapse</a:t>
            </a:r>
          </a:p>
        </p:txBody>
      </p:sp>
    </p:spTree>
    <p:extLst>
      <p:ext uri="{BB962C8B-B14F-4D97-AF65-F5344CB8AC3E}">
        <p14:creationId xmlns:p14="http://schemas.microsoft.com/office/powerpoint/2010/main" val="38263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3F54B47-3619-4E9A-8B1C-DEC686B80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 and the brain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8556077-5864-4218-8946-405191463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deeplearning.ai Course 1, Week 4: </a:t>
            </a:r>
            <a:r>
              <a:rPr lang="en-US" i="1" dirty="0">
                <a:solidFill>
                  <a:srgbClr val="373A3C"/>
                </a:solidFill>
                <a:effectLst/>
                <a:latin typeface="OpenSans-light"/>
              </a:rPr>
              <a:t>What does this have to do with the brain?</a:t>
            </a:r>
          </a:p>
          <a:p>
            <a:pPr lvl="1"/>
            <a:r>
              <a:rPr lang="en-US" i="1" dirty="0">
                <a:solidFill>
                  <a:srgbClr val="373A3C"/>
                </a:solidFill>
                <a:latin typeface="OpenSans-light"/>
                <a:hlinkClick r:id="rId2"/>
              </a:rPr>
              <a:t>https://www.coursera.org/lecture/neural-networks-deep-learning/what-does-this-have-to-do-with-the-brain-obJnR</a:t>
            </a:r>
            <a:r>
              <a:rPr lang="en-US" i="1" dirty="0">
                <a:solidFill>
                  <a:srgbClr val="373A3C"/>
                </a:solidFill>
                <a:latin typeface="OpenSans-light"/>
              </a:rPr>
              <a:t> </a:t>
            </a:r>
            <a:endParaRPr lang="en-US" i="1" dirty="0">
              <a:solidFill>
                <a:srgbClr val="373A3C"/>
              </a:solidFill>
              <a:effectLst/>
              <a:latin typeface="OpenSans-light"/>
            </a:endParaRPr>
          </a:p>
          <a:p>
            <a:pPr marL="0" indent="0">
              <a:buNone/>
            </a:pPr>
            <a:endParaRPr lang="en-US" i="0" dirty="0">
              <a:solidFill>
                <a:srgbClr val="373A3C"/>
              </a:solidFill>
              <a:effectLst/>
              <a:latin typeface="OpenSans-light"/>
            </a:endParaRPr>
          </a:p>
          <a:p>
            <a:r>
              <a:rPr lang="en-GB" dirty="0"/>
              <a:t>We should be more reserved about the brain analogies</a:t>
            </a:r>
          </a:p>
          <a:p>
            <a:pPr lvl="1"/>
            <a:r>
              <a:rPr lang="en-GB" dirty="0"/>
              <a:t>There are actually many different types of biological neurons</a:t>
            </a:r>
          </a:p>
          <a:p>
            <a:pPr lvl="1"/>
            <a:r>
              <a:rPr lang="en-GB" dirty="0"/>
              <a:t>Dendrites can perform complex non-linear operations</a:t>
            </a:r>
          </a:p>
          <a:p>
            <a:pPr lvl="1"/>
            <a:r>
              <a:rPr lang="en-GB" dirty="0"/>
              <a:t>Complex connectivity patterns</a:t>
            </a:r>
          </a:p>
        </p:txBody>
      </p:sp>
    </p:spTree>
    <p:extLst>
      <p:ext uri="{BB962C8B-B14F-4D97-AF65-F5344CB8AC3E}">
        <p14:creationId xmlns:p14="http://schemas.microsoft.com/office/powerpoint/2010/main" val="294899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 err="1"/>
              <a:t>torch.autograd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 err="1"/>
              <a:t>torch.autograd</a:t>
            </a:r>
            <a:r>
              <a:rPr lang="en-GB" dirty="0"/>
              <a:t> is </a:t>
            </a:r>
            <a:r>
              <a:rPr lang="en-GB" dirty="0" err="1"/>
              <a:t>PyTorch’s</a:t>
            </a:r>
            <a:r>
              <a:rPr lang="en-GB" dirty="0"/>
              <a:t> automatic differentiation engine that powers neural network training. </a:t>
            </a:r>
            <a:endParaRPr lang="en-GB" dirty="0" smtClean="0"/>
          </a:p>
          <a:p>
            <a:pPr lvl="1"/>
            <a:r>
              <a:rPr lang="en-GB" dirty="0" smtClean="0"/>
              <a:t>Specify </a:t>
            </a:r>
            <a:r>
              <a:rPr lang="en-GB" b="1" i="1" dirty="0" err="1" smtClean="0"/>
              <a:t>requires_grad</a:t>
            </a:r>
            <a:r>
              <a:rPr lang="en-GB" b="1" i="1" dirty="0" smtClean="0"/>
              <a:t>=True</a:t>
            </a:r>
            <a:r>
              <a:rPr lang="en-GB" dirty="0" smtClean="0"/>
              <a:t> for tensors that your want </a:t>
            </a:r>
            <a:r>
              <a:rPr lang="en-GB" dirty="0" err="1" smtClean="0"/>
              <a:t>autograd</a:t>
            </a:r>
            <a:r>
              <a:rPr lang="en-GB" dirty="0" smtClean="0"/>
              <a:t> to track operations on</a:t>
            </a:r>
          </a:p>
          <a:p>
            <a:pPr lvl="1"/>
            <a:r>
              <a:rPr lang="en-GB" dirty="0" smtClean="0"/>
              <a:t>When calling </a:t>
            </a:r>
            <a:r>
              <a:rPr lang="en-GB" b="1" dirty="0"/>
              <a:t>.</a:t>
            </a:r>
            <a:r>
              <a:rPr lang="en-GB" b="1" i="1" dirty="0"/>
              <a:t>backward</a:t>
            </a:r>
            <a:r>
              <a:rPr lang="en-GB" b="1" dirty="0" smtClean="0"/>
              <a:t>()</a:t>
            </a:r>
            <a:r>
              <a:rPr lang="en-GB" dirty="0" smtClean="0"/>
              <a:t>, </a:t>
            </a:r>
            <a:r>
              <a:rPr lang="en-GB" i="1" dirty="0" err="1"/>
              <a:t>autograd</a:t>
            </a:r>
            <a:r>
              <a:rPr lang="en-GB" dirty="0"/>
              <a:t> calculates these gradients and stores them in the respective tensors’ </a:t>
            </a:r>
            <a:r>
              <a:rPr lang="en-GB" i="1" dirty="0"/>
              <a:t>.grad</a:t>
            </a:r>
            <a:r>
              <a:rPr lang="en-GB" dirty="0"/>
              <a:t> attribute</a:t>
            </a:r>
            <a:r>
              <a:rPr lang="en-GB" dirty="0" smtClean="0"/>
              <a:t>.</a:t>
            </a:r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marL="457200" lvl="1" indent="0">
              <a:buNone/>
            </a:pPr>
            <a:r>
              <a:rPr lang="en-GB" dirty="0" smtClean="0">
                <a:hlinkClick r:id="rId2"/>
              </a:rPr>
              <a:t>https</a:t>
            </a:r>
            <a:r>
              <a:rPr lang="en-GB" dirty="0">
                <a:hlinkClick r:id="rId2"/>
              </a:rPr>
              <a:t>://</a:t>
            </a:r>
            <a:r>
              <a:rPr lang="en-GB" dirty="0" smtClean="0">
                <a:hlinkClick r:id="rId2"/>
              </a:rPr>
              <a:t>colab.research.google.com/drive/1HlbodLDZiZYcG43BfMardWQfgKXRUStl?usp=sharing</a:t>
            </a:r>
            <a:r>
              <a:rPr lang="en-GB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905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Playground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4649" y="3121687"/>
            <a:ext cx="8584096" cy="67108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4600" dirty="0">
                <a:hlinkClick r:id="rId2"/>
              </a:rPr>
              <a:t>https://playground.tensorflow.org/</a:t>
            </a:r>
            <a:r>
              <a:rPr lang="en-GB" sz="4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687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50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convolutions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509" y="1905663"/>
            <a:ext cx="4222750" cy="839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131157"/>
              </p:ext>
            </p:extLst>
          </p:nvPr>
        </p:nvGraphicFramePr>
        <p:xfrm>
          <a:off x="670560" y="3238170"/>
          <a:ext cx="2895599" cy="2362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6657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65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6657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2931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6657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72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200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34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23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45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32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35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33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59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43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45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6786179"/>
              </p:ext>
            </p:extLst>
          </p:nvPr>
        </p:nvGraphicFramePr>
        <p:xfrm>
          <a:off x="4117892" y="3705143"/>
          <a:ext cx="1447800" cy="14282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82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26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82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8337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-1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-1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-1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283705"/>
              </p:ext>
            </p:extLst>
          </p:nvPr>
        </p:nvGraphicFramePr>
        <p:xfrm>
          <a:off x="7278757" y="3710610"/>
          <a:ext cx="1699713" cy="1417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6657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65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6657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72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Right Arrow 8"/>
          <p:cNvSpPr/>
          <p:nvPr/>
        </p:nvSpPr>
        <p:spPr>
          <a:xfrm>
            <a:off x="6117425" y="4266870"/>
            <a:ext cx="609600" cy="304800"/>
          </a:xfrm>
          <a:prstGeom prst="rightArrow">
            <a:avLst/>
          </a:prstGeom>
          <a:solidFill>
            <a:srgbClr val="666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56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08728A-1694-4528-8C10-357D26FD6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984"/>
            <a:ext cx="10515600" cy="1325563"/>
          </a:xfrm>
        </p:spPr>
        <p:txBody>
          <a:bodyPr/>
          <a:lstStyle/>
          <a:p>
            <a:r>
              <a:rPr lang="en-GB" dirty="0"/>
              <a:t>Computational graphs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E4CB327E-8905-4E21-8EAE-CE35615FB28F}"/>
              </a:ext>
            </a:extLst>
          </p:cNvPr>
          <p:cNvSpPr txBox="1"/>
          <p:nvPr/>
        </p:nvSpPr>
        <p:spPr>
          <a:xfrm>
            <a:off x="838200" y="1606955"/>
            <a:ext cx="346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f(a, b, c) = a*b + c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CE08577C-A6F9-4FA5-9CCD-0BB119A010EF}"/>
              </a:ext>
            </a:extLst>
          </p:cNvPr>
          <p:cNvGrpSpPr/>
          <p:nvPr/>
        </p:nvGrpSpPr>
        <p:grpSpPr>
          <a:xfrm>
            <a:off x="2488759" y="2820827"/>
            <a:ext cx="6162260" cy="3567775"/>
            <a:chOff x="1152940" y="1645113"/>
            <a:chExt cx="6162260" cy="3567775"/>
          </a:xfrm>
        </p:grpSpPr>
        <p:sp>
          <p:nvSpPr>
            <p:cNvPr id="4" name="Oval 3">
              <a:extLst>
                <a:ext uri="{FF2B5EF4-FFF2-40B4-BE49-F238E27FC236}">
                  <a16:creationId xmlns="" xmlns:a16="http://schemas.microsoft.com/office/drawing/2014/main" id="{4F5775EA-720A-4AFB-8893-C5140DEE799D}"/>
                </a:ext>
              </a:extLst>
            </p:cNvPr>
            <p:cNvSpPr/>
            <p:nvPr/>
          </p:nvSpPr>
          <p:spPr>
            <a:xfrm>
              <a:off x="3347499" y="2177850"/>
              <a:ext cx="914400" cy="91440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*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82B0B8D3-4BEE-4510-8088-AE0EBD1BC84E}"/>
                </a:ext>
              </a:extLst>
            </p:cNvPr>
            <p:cNvSpPr/>
            <p:nvPr/>
          </p:nvSpPr>
          <p:spPr>
            <a:xfrm>
              <a:off x="5913119" y="3190058"/>
              <a:ext cx="914400" cy="91440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+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A9750C85-D2AC-4BD4-95A9-19436AC600BD}"/>
                </a:ext>
              </a:extLst>
            </p:cNvPr>
            <p:cNvSpPr/>
            <p:nvPr/>
          </p:nvSpPr>
          <p:spPr>
            <a:xfrm>
              <a:off x="1152940" y="1645113"/>
              <a:ext cx="795130" cy="53273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EB16A8B-7E67-479C-824E-B2241C012593}"/>
                </a:ext>
              </a:extLst>
            </p:cNvPr>
            <p:cNvSpPr/>
            <p:nvPr/>
          </p:nvSpPr>
          <p:spPr>
            <a:xfrm>
              <a:off x="1152940" y="3007178"/>
              <a:ext cx="795130" cy="53273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b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1169847F-BFCA-4E87-A806-B9287B0FBC46}"/>
                </a:ext>
              </a:extLst>
            </p:cNvPr>
            <p:cNvSpPr/>
            <p:nvPr/>
          </p:nvSpPr>
          <p:spPr>
            <a:xfrm>
              <a:off x="1152940" y="4680151"/>
              <a:ext cx="795130" cy="53273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="" xmlns:a16="http://schemas.microsoft.com/office/drawing/2014/main" id="{DE54AFD1-4D2E-4A27-96B2-482E0CF9B797}"/>
                </a:ext>
              </a:extLst>
            </p:cNvPr>
            <p:cNvCxnSpPr>
              <a:cxnSpLocks/>
              <a:stCxn id="16" idx="3"/>
              <a:endCxn id="4" idx="2"/>
            </p:cNvCxnSpPr>
            <p:nvPr/>
          </p:nvCxnSpPr>
          <p:spPr>
            <a:xfrm>
              <a:off x="1948070" y="1911482"/>
              <a:ext cx="1399429" cy="7235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="" xmlns:a16="http://schemas.microsoft.com/office/drawing/2014/main" id="{E4E53E68-531E-4F8C-9F11-3C53EE2E19E5}"/>
                </a:ext>
              </a:extLst>
            </p:cNvPr>
            <p:cNvCxnSpPr>
              <a:stCxn id="18" idx="3"/>
              <a:endCxn id="4" idx="2"/>
            </p:cNvCxnSpPr>
            <p:nvPr/>
          </p:nvCxnSpPr>
          <p:spPr>
            <a:xfrm flipV="1">
              <a:off x="1948070" y="2635050"/>
              <a:ext cx="1399429" cy="6384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="" xmlns:a16="http://schemas.microsoft.com/office/drawing/2014/main" id="{E22518DB-1505-4DB3-AF75-2AAB96D7F6AE}"/>
                </a:ext>
              </a:extLst>
            </p:cNvPr>
            <p:cNvCxnSpPr>
              <a:stCxn id="20" idx="3"/>
              <a:endCxn id="14" idx="2"/>
            </p:cNvCxnSpPr>
            <p:nvPr/>
          </p:nvCxnSpPr>
          <p:spPr>
            <a:xfrm flipV="1">
              <a:off x="1948070" y="3647258"/>
              <a:ext cx="3965049" cy="12992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="" xmlns:a16="http://schemas.microsoft.com/office/drawing/2014/main" id="{AD09CE19-0AC5-4696-8400-F455A2367C6A}"/>
                </a:ext>
              </a:extLst>
            </p:cNvPr>
            <p:cNvCxnSpPr>
              <a:cxnSpLocks/>
              <a:stCxn id="4" idx="6"/>
              <a:endCxn id="14" idx="2"/>
            </p:cNvCxnSpPr>
            <p:nvPr/>
          </p:nvCxnSpPr>
          <p:spPr>
            <a:xfrm>
              <a:off x="4261899" y="2635050"/>
              <a:ext cx="1651220" cy="10122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="" xmlns:a16="http://schemas.microsoft.com/office/drawing/2014/main" id="{46DF4DBC-6DBF-45E2-8C79-6044978C6748}"/>
                </a:ext>
              </a:extLst>
            </p:cNvPr>
            <p:cNvCxnSpPr>
              <a:stCxn id="14" idx="6"/>
            </p:cNvCxnSpPr>
            <p:nvPr/>
          </p:nvCxnSpPr>
          <p:spPr>
            <a:xfrm>
              <a:off x="6827519" y="3647258"/>
              <a:ext cx="4876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58A4898B-7829-43EF-9030-1C7B33200016}"/>
                </a:ext>
              </a:extLst>
            </p:cNvPr>
            <p:cNvSpPr txBox="1"/>
            <p:nvPr/>
          </p:nvSpPr>
          <p:spPr>
            <a:xfrm>
              <a:off x="6943760" y="3210742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97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convolutions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509" y="1905663"/>
            <a:ext cx="4222750" cy="839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154786"/>
              </p:ext>
            </p:extLst>
          </p:nvPr>
        </p:nvGraphicFramePr>
        <p:xfrm>
          <a:off x="670560" y="3238170"/>
          <a:ext cx="2895599" cy="2362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6657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65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6657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2931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6657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72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200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34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23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45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32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35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33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59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43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45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195418"/>
              </p:ext>
            </p:extLst>
          </p:nvPr>
        </p:nvGraphicFramePr>
        <p:xfrm>
          <a:off x="4117892" y="3705143"/>
          <a:ext cx="1447800" cy="14282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82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26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82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8337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-1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-1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-1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163028"/>
              </p:ext>
            </p:extLst>
          </p:nvPr>
        </p:nvGraphicFramePr>
        <p:xfrm>
          <a:off x="7278757" y="3710610"/>
          <a:ext cx="1699713" cy="1417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6657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65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6657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72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262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Right Arrow 8"/>
          <p:cNvSpPr/>
          <p:nvPr/>
        </p:nvSpPr>
        <p:spPr>
          <a:xfrm>
            <a:off x="6117425" y="4266870"/>
            <a:ext cx="609600" cy="304800"/>
          </a:xfrm>
          <a:prstGeom prst="rightArrow">
            <a:avLst/>
          </a:prstGeom>
          <a:solidFill>
            <a:srgbClr val="666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3C92057-F289-4D3E-A246-8D5D944D1B38}"/>
              </a:ext>
            </a:extLst>
          </p:cNvPr>
          <p:cNvSpPr txBox="1"/>
          <p:nvPr/>
        </p:nvSpPr>
        <p:spPr>
          <a:xfrm>
            <a:off x="1669774" y="6209968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-10 – 20 – 30 + 32 + 35 + 255 = 262</a:t>
            </a:r>
          </a:p>
        </p:txBody>
      </p:sp>
    </p:spTree>
    <p:extLst>
      <p:ext uri="{BB962C8B-B14F-4D97-AF65-F5344CB8AC3E}">
        <p14:creationId xmlns:p14="http://schemas.microsoft.com/office/powerpoint/2010/main" val="106475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convolutions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509" y="1905663"/>
            <a:ext cx="4222750" cy="839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853785"/>
              </p:ext>
            </p:extLst>
          </p:nvPr>
        </p:nvGraphicFramePr>
        <p:xfrm>
          <a:off x="670560" y="3238170"/>
          <a:ext cx="2895599" cy="2362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6657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65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6657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2931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6657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72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200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34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23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45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32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35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33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59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43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45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268491"/>
              </p:ext>
            </p:extLst>
          </p:nvPr>
        </p:nvGraphicFramePr>
        <p:xfrm>
          <a:off x="4117892" y="3705143"/>
          <a:ext cx="1447800" cy="14282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82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26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82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8337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-1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-1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-1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774051"/>
              </p:ext>
            </p:extLst>
          </p:nvPr>
        </p:nvGraphicFramePr>
        <p:xfrm>
          <a:off x="7278757" y="3710610"/>
          <a:ext cx="1699713" cy="1417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6657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65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6657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72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262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480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Right Arrow 8"/>
          <p:cNvSpPr/>
          <p:nvPr/>
        </p:nvSpPr>
        <p:spPr>
          <a:xfrm>
            <a:off x="6117425" y="4266870"/>
            <a:ext cx="609600" cy="304800"/>
          </a:xfrm>
          <a:prstGeom prst="rightArrow">
            <a:avLst/>
          </a:prstGeom>
          <a:solidFill>
            <a:srgbClr val="666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3C92057-F289-4D3E-A246-8D5D944D1B38}"/>
              </a:ext>
            </a:extLst>
          </p:cNvPr>
          <p:cNvSpPr txBox="1"/>
          <p:nvPr/>
        </p:nvSpPr>
        <p:spPr>
          <a:xfrm>
            <a:off x="1669774" y="6209968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-20-30-15+35+255+255 = 480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608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Convolutional filters</a:t>
            </a:r>
            <a:br>
              <a:rPr lang="en-GB" dirty="0"/>
            </a:br>
            <a:r>
              <a:rPr lang="en-GB" sz="2200" dirty="0"/>
              <a:t>What do you think is the effect of the following filters?</a:t>
            </a:r>
          </a:p>
        </p:txBody>
      </p:sp>
      <p:sp>
        <p:nvSpPr>
          <p:cNvPr id="4" name="AutoShape 2" descr="&#10;\begin{bmatrix}&#10;\ \ 0 &amp; -1 &amp; \ \ 0 \\&#10;-1 &amp; \ \ 5 &amp; -1 \\&#10;\ \ 0 &amp; -1 &amp; \ \ 0&#10;\end{bmatrix}&#10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{\displaystyle {\frac {1}{256}}{\begin{bmatrix}1&amp;4&amp;6&amp;4&amp;1\\4&amp;16&amp;24&amp;16&amp;4\\6&amp;24&amp;36&amp;24&amp;6\\4&amp;16&amp;24&amp;16&amp;4\\1&amp;4&amp;6&amp;4&amp;1\end{bmatrix}}}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901282" y="1897599"/>
                <a:ext cx="1268104" cy="8249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82" y="1897599"/>
                <a:ext cx="1268104" cy="824906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742107" y="1946980"/>
                <a:ext cx="1268104" cy="8249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2107" y="1946980"/>
                <a:ext cx="1268104" cy="824906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616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Convolutional filters</a:t>
            </a:r>
            <a:br>
              <a:rPr lang="en-GB" dirty="0"/>
            </a:br>
            <a:r>
              <a:rPr lang="en-GB" sz="2200" dirty="0"/>
              <a:t>What do you think is the effect of the following filters?</a:t>
            </a:r>
          </a:p>
        </p:txBody>
      </p:sp>
      <p:sp>
        <p:nvSpPr>
          <p:cNvPr id="4" name="AutoShape 2" descr="&#10;\begin{bmatrix}&#10;\ \ 0 &amp; -1 &amp; \ \ 0 \\&#10;-1 &amp; \ \ 5 &amp; -1 \\&#10;\ \ 0 &amp; -1 &amp; \ \ 0&#10;\end{bmatrix}&#10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{\displaystyle {\frac {1}{256}}{\begin{bmatrix}1&amp;4&amp;6&amp;4&amp;1\\4&amp;16&amp;24&amp;16&amp;4\\6&amp;24&amp;36&amp;24&amp;6\\4&amp;16&amp;24&amp;16&amp;4\\1&amp;4&amp;6&amp;4&amp;1\end{bmatrix}}}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5646" y="1923554"/>
                <a:ext cx="1563057" cy="823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16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46" y="1923554"/>
                <a:ext cx="1563057" cy="82311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86" name="Picture 6" descr="Spatial Filters - Gaussian Smooth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093" y="1583648"/>
            <a:ext cx="1830405" cy="150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826" y="3383754"/>
            <a:ext cx="2437200" cy="2426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478" y="3393867"/>
            <a:ext cx="2437200" cy="2406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 descr="cameraman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337803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97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Convolutional filters</a:t>
            </a:r>
            <a:br>
              <a:rPr lang="en-GB" dirty="0"/>
            </a:br>
            <a:r>
              <a:rPr lang="en-GB" sz="2200" dirty="0"/>
              <a:t>What do you think is the effect of the following filters?</a:t>
            </a:r>
          </a:p>
        </p:txBody>
      </p:sp>
      <p:sp>
        <p:nvSpPr>
          <p:cNvPr id="4" name="AutoShape 2" descr="&#10;\begin{bmatrix}&#10;\ \ 0 &amp; -1 &amp; \ \ 0 \\&#10;-1 &amp; \ \ 5 &amp; -1 \\&#10;\ \ 0 &amp; -1 &amp; \ \ 0&#10;\end{bmatrix}&#10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{\displaystyle {\frac {1}{256}}{\begin{bmatrix}1&amp;4&amp;6&amp;4&amp;1\\4&amp;16&amp;24&amp;16&amp;4\\6&amp;24&amp;36&amp;24&amp;6\\4&amp;16&amp;24&amp;16&amp;4\\1&amp;4&amp;6&amp;4&amp;1\end{bmatrix}}}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12775" y="1747299"/>
                <a:ext cx="1441228" cy="8249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75" y="1747299"/>
                <a:ext cx="1441228" cy="82490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99601" y="1748197"/>
                <a:ext cx="1787477" cy="823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601" y="1748197"/>
                <a:ext cx="1787477" cy="823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obel Operat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3121664"/>
            <a:ext cx="2781300" cy="271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obel Operato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832" y="3121777"/>
            <a:ext cx="2609326" cy="27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obel Operato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314" y="3121777"/>
            <a:ext cx="2753400" cy="27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77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117684" y="1957967"/>
            <a:ext cx="9978929" cy="3154290"/>
            <a:chOff x="1117684" y="1957967"/>
            <a:chExt cx="9978929" cy="3154290"/>
          </a:xfrm>
        </p:grpSpPr>
        <p:pic>
          <p:nvPicPr>
            <p:cNvPr id="19458" name="Picture 2" descr="5: Kernels learned from AlexNet's first convolutional layer. | Download  Scientific Diagra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7684" y="1957967"/>
              <a:ext cx="6019800" cy="2343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8668015" y="4742925"/>
              <a:ext cx="2428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Gabor filters</a:t>
              </a:r>
            </a:p>
          </p:txBody>
        </p:sp>
      </p:grpSp>
      <p:pic>
        <p:nvPicPr>
          <p:cNvPr id="19460" name="Picture 4" descr="Through The Eyes of Gabor Filter. The Gabor filter, named after Dennis… |  by Anuj shah (Exploring Neurons) |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1168" y="2113060"/>
            <a:ext cx="2682292" cy="232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270084" y="4748254"/>
            <a:ext cx="527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Kernels learned from </a:t>
            </a:r>
            <a:r>
              <a:rPr lang="en-GB" dirty="0" err="1"/>
              <a:t>AlexNet</a:t>
            </a:r>
            <a:r>
              <a:rPr lang="en-GB" dirty="0"/>
              <a:t> first convolutional layers</a:t>
            </a:r>
          </a:p>
        </p:txBody>
      </p:sp>
    </p:spTree>
    <p:extLst>
      <p:ext uri="{BB962C8B-B14F-4D97-AF65-F5344CB8AC3E}">
        <p14:creationId xmlns:p14="http://schemas.microsoft.com/office/powerpoint/2010/main" val="322530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Convolutional neural networks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823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7B7980-C200-42DC-BC23-D0FE89D64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67" y="146870"/>
            <a:ext cx="10515600" cy="1325563"/>
          </a:xfrm>
        </p:spPr>
        <p:txBody>
          <a:bodyPr/>
          <a:lstStyle/>
          <a:p>
            <a:r>
              <a:rPr lang="en-GB" dirty="0"/>
              <a:t>Understanding the visual cortex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F37CD67F-DA86-4522-8EC7-E29A1189C16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075" y="1472433"/>
            <a:ext cx="3836496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453F716-8BF2-4932-8724-DBD747ED87D7}"/>
              </a:ext>
            </a:extLst>
          </p:cNvPr>
          <p:cNvSpPr txBox="1"/>
          <p:nvPr/>
        </p:nvSpPr>
        <p:spPr>
          <a:xfrm>
            <a:off x="7815469" y="3733101"/>
            <a:ext cx="39437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0" dirty="0">
                <a:effectLst/>
                <a:latin typeface="Open Sans"/>
              </a:rPr>
              <a:t>Nobel Prize for Physiology or Medicine in 1981:</a:t>
            </a:r>
          </a:p>
          <a:p>
            <a:pPr algn="ctr"/>
            <a:r>
              <a:rPr lang="de-DE" sz="1400" dirty="0">
                <a:latin typeface="Open Sans"/>
              </a:rPr>
              <a:t>David Hubel and Torsten Wiesel </a:t>
            </a:r>
            <a:endParaRPr lang="en-GB" sz="1400" dirty="0">
              <a:latin typeface="Open Sans"/>
            </a:endParaRPr>
          </a:p>
        </p:txBody>
      </p:sp>
      <p:pic>
        <p:nvPicPr>
          <p:cNvPr id="1028" name="Picture 4" descr="n the classic neuroscience experiment, Hubel and Wiesel discovered a... |  Download Scientific Diagram">
            <a:extLst>
              <a:ext uri="{FF2B5EF4-FFF2-40B4-BE49-F238E27FC236}">
                <a16:creationId xmlns="" xmlns:a16="http://schemas.microsoft.com/office/drawing/2014/main" id="{D732C677-C3C6-4384-A376-9FFD85B47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75" y="1413731"/>
            <a:ext cx="5934075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A991086-9938-4C98-9F5C-763C46589E44}"/>
              </a:ext>
            </a:extLst>
          </p:cNvPr>
          <p:cNvSpPr txBox="1"/>
          <p:nvPr/>
        </p:nvSpPr>
        <p:spPr>
          <a:xfrm>
            <a:off x="276837" y="6369764"/>
            <a:ext cx="64508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latin typeface="Open Sans"/>
              </a:rPr>
              <a:t>Image source: https://www.researchgate.net/publication/335707980_Understanding_Neural_Networks_via_Feature_Visualization_A_Survey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F4E172B-EC67-44F0-AD24-51521037122F}"/>
              </a:ext>
            </a:extLst>
          </p:cNvPr>
          <p:cNvSpPr txBox="1"/>
          <p:nvPr/>
        </p:nvSpPr>
        <p:spPr>
          <a:xfrm>
            <a:off x="6814135" y="4482878"/>
            <a:ext cx="469449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Simple cells</a:t>
            </a:r>
            <a:r>
              <a:rPr lang="en-GB" dirty="0"/>
              <a:t>: </a:t>
            </a:r>
          </a:p>
          <a:p>
            <a:r>
              <a:rPr lang="en-GB" dirty="0"/>
              <a:t>	orientation, position</a:t>
            </a:r>
          </a:p>
          <a:p>
            <a:r>
              <a:rPr lang="en-GB" dirty="0">
                <a:solidFill>
                  <a:srgbClr val="C00000"/>
                </a:solidFill>
              </a:rPr>
              <a:t>Complex cells</a:t>
            </a:r>
            <a:r>
              <a:rPr lang="en-GB" dirty="0"/>
              <a:t>: </a:t>
            </a:r>
          </a:p>
          <a:p>
            <a:r>
              <a:rPr lang="en-GB" dirty="0"/>
              <a:t>	orientation, motion, direction</a:t>
            </a:r>
          </a:p>
          <a:p>
            <a:r>
              <a:rPr lang="en-GB" dirty="0">
                <a:solidFill>
                  <a:srgbClr val="C00000"/>
                </a:solidFill>
              </a:rPr>
              <a:t>“Hypercomplex” cells</a:t>
            </a:r>
            <a:r>
              <a:rPr lang="en-GB" dirty="0"/>
              <a:t>:</a:t>
            </a:r>
          </a:p>
          <a:p>
            <a:r>
              <a:rPr lang="en-GB" dirty="0"/>
              <a:t>	orientation, motion, direction, length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B4DC0B4-51BE-47A5-A2A0-934F8C75C673}"/>
              </a:ext>
            </a:extLst>
          </p:cNvPr>
          <p:cNvSpPr txBox="1"/>
          <p:nvPr/>
        </p:nvSpPr>
        <p:spPr>
          <a:xfrm>
            <a:off x="2444793" y="5484565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0" i="0" u="none" strike="noStrike" baseline="0" dirty="0">
                <a:latin typeface="Calibri" panose="020F0502020204030204" pitchFamily="34" charset="0"/>
              </a:rPr>
              <a:t>Hubel and Wiesel, 1959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DAC00FA-90F9-47C5-8C2B-7DBDFA526BF8}"/>
              </a:ext>
            </a:extLst>
          </p:cNvPr>
          <p:cNvSpPr txBox="1"/>
          <p:nvPr/>
        </p:nvSpPr>
        <p:spPr>
          <a:xfrm>
            <a:off x="603111" y="5831155"/>
            <a:ext cx="6094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hlinkClick r:id="rId4"/>
              </a:rPr>
              <a:t>https://www.youtube.com/watch?v=IOHayh06LJ4&amp;ab_channel=PaulLester</a:t>
            </a:r>
            <a:r>
              <a:rPr lang="en-GB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93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Understanding the visual cortex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GB" dirty="0"/>
              <a:t>Nearby cells in the cortex represented and processed nearby regions in the visual field </a:t>
            </a:r>
          </a:p>
          <a:p>
            <a:pPr algn="just"/>
            <a:r>
              <a:rPr lang="en-GB" dirty="0"/>
              <a:t>Hubel and Wiesel hypothesized that the visual cortex can be described by a hierarchical organization of simple cells that fed into complex cells which have more complicated activations and can form higher level representations</a:t>
            </a:r>
          </a:p>
        </p:txBody>
      </p:sp>
      <p:pic>
        <p:nvPicPr>
          <p:cNvPr id="22530" name="Picture 2" descr="hubel-hierarch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122" y="4844799"/>
            <a:ext cx="4857750" cy="16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098631" y="6460124"/>
            <a:ext cx="44582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3"/>
              </a:rPr>
              <a:t>https://peterkim95.github.io/jekyll/update/2017/08/29/introspectiveness-of-nn/</a:t>
            </a:r>
            <a:r>
              <a:rPr lang="en-GB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838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eNet : Gradient-Based Learning Applied to Document Recognition">
            <a:extLst>
              <a:ext uri="{FF2B5EF4-FFF2-40B4-BE49-F238E27FC236}">
                <a16:creationId xmlns="" xmlns:a16="http://schemas.microsoft.com/office/drawing/2014/main" id="{0B73C381-D15D-4526-8B71-035214129E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22" y="3149948"/>
            <a:ext cx="10515600" cy="310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E507944-36CB-47B5-9F4A-27AC945FC3BD}"/>
              </a:ext>
            </a:extLst>
          </p:cNvPr>
          <p:cNvSpPr txBox="1"/>
          <p:nvPr/>
        </p:nvSpPr>
        <p:spPr>
          <a:xfrm>
            <a:off x="569495" y="399875"/>
            <a:ext cx="110100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Gradient-Based Learning Applied to Document Recognition, </a:t>
            </a:r>
            <a:r>
              <a:rPr lang="en-US" sz="3200" i="1" dirty="0"/>
              <a:t>Yann </a:t>
            </a:r>
            <a:r>
              <a:rPr lang="en-US" sz="3200" i="1" dirty="0" err="1"/>
              <a:t>LeCun</a:t>
            </a:r>
            <a:r>
              <a:rPr lang="en-US" sz="3200" i="1" dirty="0"/>
              <a:t>, Leon </a:t>
            </a:r>
            <a:r>
              <a:rPr lang="en-US" sz="3200" i="1" dirty="0" err="1"/>
              <a:t>Bottou</a:t>
            </a:r>
            <a:r>
              <a:rPr lang="en-US" sz="3200" i="1" dirty="0"/>
              <a:t>, </a:t>
            </a:r>
            <a:r>
              <a:rPr lang="en-US" sz="3200" i="1" dirty="0" err="1"/>
              <a:t>Yoshua</a:t>
            </a:r>
            <a:r>
              <a:rPr lang="en-US" sz="3200" i="1" dirty="0"/>
              <a:t> </a:t>
            </a:r>
            <a:r>
              <a:rPr lang="en-US" sz="3200" i="1" dirty="0" err="1"/>
              <a:t>Bengio</a:t>
            </a:r>
            <a:r>
              <a:rPr lang="en-US" sz="3200" i="1" dirty="0"/>
              <a:t>, and Patrick </a:t>
            </a:r>
            <a:r>
              <a:rPr lang="en-US" sz="3200" i="1" dirty="0" err="1"/>
              <a:t>Haffner</a:t>
            </a:r>
            <a:r>
              <a:rPr lang="en-US" sz="3200" i="1" dirty="0"/>
              <a:t>, </a:t>
            </a:r>
            <a:r>
              <a:rPr lang="en-GB" sz="3200" b="1" i="1" dirty="0"/>
              <a:t>1998</a:t>
            </a:r>
          </a:p>
        </p:txBody>
      </p:sp>
      <p:pic>
        <p:nvPicPr>
          <p:cNvPr id="2050" name="Picture 2" descr="PDF] Handwritten zip code recognition with multilayer networks | Semantic  Schola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592" y="2069264"/>
            <a:ext cx="2216985" cy="117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49705" y="1884598"/>
            <a:ext cx="329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1989 – the original form of </a:t>
            </a:r>
            <a:r>
              <a:rPr lang="en-GB" dirty="0" err="1"/>
              <a:t>LeNet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37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0159"/>
            <a:ext cx="10515600" cy="1325563"/>
          </a:xfrm>
        </p:spPr>
        <p:txBody>
          <a:bodyPr/>
          <a:lstStyle/>
          <a:p>
            <a:r>
              <a:rPr lang="en-GB" dirty="0"/>
              <a:t>Back propagation</a:t>
            </a:r>
          </a:p>
        </p:txBody>
      </p:sp>
      <p:sp>
        <p:nvSpPr>
          <p:cNvPr id="4" name="Oval 3"/>
          <p:cNvSpPr/>
          <p:nvPr/>
        </p:nvSpPr>
        <p:spPr>
          <a:xfrm>
            <a:off x="4276387" y="2544295"/>
            <a:ext cx="2520000" cy="2520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i="1" dirty="0"/>
              <a:t>f</a:t>
            </a:r>
          </a:p>
        </p:txBody>
      </p:sp>
      <p:cxnSp>
        <p:nvCxnSpPr>
          <p:cNvPr id="7" name="Straight Arrow Connector 6"/>
          <p:cNvCxnSpPr>
            <a:endCxn id="4" idx="1"/>
          </p:cNvCxnSpPr>
          <p:nvPr/>
        </p:nvCxnSpPr>
        <p:spPr>
          <a:xfrm>
            <a:off x="3055862" y="1987704"/>
            <a:ext cx="1589570" cy="9256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4" idx="3"/>
          </p:cNvCxnSpPr>
          <p:nvPr/>
        </p:nvCxnSpPr>
        <p:spPr>
          <a:xfrm flipV="1">
            <a:off x="3055862" y="4695250"/>
            <a:ext cx="1589570" cy="92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6"/>
          </p:cNvCxnSpPr>
          <p:nvPr/>
        </p:nvCxnSpPr>
        <p:spPr>
          <a:xfrm>
            <a:off x="6796387" y="3804295"/>
            <a:ext cx="9825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14882" y="1665722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767282" y="5342760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83395" y="3434963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714231" y="2723614"/>
                <a:ext cx="546496" cy="8960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𝑧</m:t>
                          </m:r>
                        </m:num>
                        <m:den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231" y="2723614"/>
                <a:ext cx="546496" cy="89601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703587" y="4120960"/>
                <a:ext cx="552908" cy="9433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𝑧</m:t>
                          </m:r>
                        </m:num>
                        <m:den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587" y="4120960"/>
                <a:ext cx="552908" cy="94333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519933" y="5638622"/>
                <a:ext cx="546496" cy="8960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𝑧</m:t>
                          </m:r>
                        </m:num>
                        <m:den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933" y="5638622"/>
                <a:ext cx="546496" cy="89601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226029" y="5646451"/>
                <a:ext cx="552908" cy="9433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𝑧</m:t>
                          </m:r>
                        </m:num>
                        <m:den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029" y="5646451"/>
                <a:ext cx="552908" cy="94333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8889559" y="5527426"/>
            <a:ext cx="2806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Local gradients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dirty="0"/>
              <a:t>Influence of x and y on the nodes output z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8038769" y="5989091"/>
            <a:ext cx="3578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73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Deep Big Simple Neural Nets Excel on Handwritten Digit Recognition</a:t>
            </a:r>
            <a:br>
              <a:rPr lang="en-GB" dirty="0"/>
            </a:br>
            <a:r>
              <a:rPr lang="en-GB" i="1" dirty="0"/>
              <a:t>Dan </a:t>
            </a:r>
            <a:r>
              <a:rPr lang="en-GB" i="1" dirty="0" err="1"/>
              <a:t>Ciresan</a:t>
            </a:r>
            <a:r>
              <a:rPr lang="en-GB" i="1" dirty="0"/>
              <a:t>, 2010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sz="3600" dirty="0"/>
          </a:p>
          <a:p>
            <a:pPr marL="0" indent="0">
              <a:buNone/>
            </a:pPr>
            <a:endParaRPr lang="en-GB" sz="3600" dirty="0"/>
          </a:p>
          <a:p>
            <a:r>
              <a:rPr lang="en-GB" sz="3600" dirty="0"/>
              <a:t>One of the very fist implementations of GPU Neural nets</a:t>
            </a:r>
          </a:p>
          <a:p>
            <a:pPr lvl="1"/>
            <a:r>
              <a:rPr lang="en-GB" dirty="0"/>
              <a:t>forward and backward pass implemented of an artificial neural network (up to 9 layers) implemented on an  NVIDIA GTX 280 graphic processor</a:t>
            </a:r>
          </a:p>
        </p:txBody>
      </p:sp>
    </p:spTree>
    <p:extLst>
      <p:ext uri="{BB962C8B-B14F-4D97-AF65-F5344CB8AC3E}">
        <p14:creationId xmlns:p14="http://schemas.microsoft.com/office/powerpoint/2010/main" val="236520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876C266-CE36-49C5-84F7-9BCBABD4E56D}"/>
              </a:ext>
            </a:extLst>
          </p:cNvPr>
          <p:cNvSpPr txBox="1"/>
          <p:nvPr/>
        </p:nvSpPr>
        <p:spPr>
          <a:xfrm>
            <a:off x="162880" y="60553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3E5B30E-2766-4FA6-8318-5E077556FA55}"/>
              </a:ext>
            </a:extLst>
          </p:cNvPr>
          <p:cNvSpPr txBox="1"/>
          <p:nvPr/>
        </p:nvSpPr>
        <p:spPr>
          <a:xfrm>
            <a:off x="880533" y="399875"/>
            <a:ext cx="106990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ImageNet Classification with Deep Convolutional</a:t>
            </a:r>
          </a:p>
          <a:p>
            <a:r>
              <a:rPr lang="en-US" sz="3200" dirty="0"/>
              <a:t>Neural Networks, </a:t>
            </a:r>
            <a:r>
              <a:rPr lang="en-US" sz="3200" i="1" dirty="0"/>
              <a:t>Alex </a:t>
            </a:r>
            <a:r>
              <a:rPr lang="en-US" sz="3200" i="1" dirty="0" err="1"/>
              <a:t>Krizhevsky</a:t>
            </a:r>
            <a:r>
              <a:rPr lang="en-US" sz="3200" i="1" dirty="0"/>
              <a:t>, Ilya </a:t>
            </a:r>
            <a:r>
              <a:rPr lang="en-US" sz="3200" i="1" dirty="0" err="1"/>
              <a:t>Sutskever</a:t>
            </a:r>
            <a:r>
              <a:rPr lang="en-US" sz="3200" i="1" dirty="0"/>
              <a:t>, Geoffrey E. Hinton</a:t>
            </a:r>
            <a:endParaRPr lang="en-GB" sz="3200" i="1" dirty="0"/>
          </a:p>
        </p:txBody>
      </p:sp>
      <p:pic>
        <p:nvPicPr>
          <p:cNvPr id="6" name="Picture 6" descr="4: An illustration of the architecture of AlexNet deep convolutional... | 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951" y="3039812"/>
            <a:ext cx="809625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88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Convolutional neural networks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41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Preserve the spatial information</a:t>
            </a:r>
          </a:p>
          <a:p>
            <a:r>
              <a:rPr lang="en-GB" dirty="0"/>
              <a:t>Convolve the filter over the entire input volume</a:t>
            </a:r>
          </a:p>
          <a:p>
            <a:pPr lvl="1"/>
            <a:r>
              <a:rPr lang="en-GB" dirty="0"/>
              <a:t>The filter has the</a:t>
            </a:r>
            <a:r>
              <a:rPr lang="en-GB" b="1" dirty="0"/>
              <a:t> same depth </a:t>
            </a:r>
            <a:r>
              <a:rPr lang="en-GB" dirty="0"/>
              <a:t>as the input </a:t>
            </a:r>
          </a:p>
        </p:txBody>
      </p:sp>
      <p:sp>
        <p:nvSpPr>
          <p:cNvPr id="4" name="Cube 3"/>
          <p:cNvSpPr/>
          <p:nvPr/>
        </p:nvSpPr>
        <p:spPr>
          <a:xfrm>
            <a:off x="1720679" y="3681664"/>
            <a:ext cx="1090863" cy="2470484"/>
          </a:xfrm>
          <a:prstGeom prst="cube">
            <a:avLst>
              <a:gd name="adj" fmla="val 74703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ube 4"/>
          <p:cNvSpPr/>
          <p:nvPr/>
        </p:nvSpPr>
        <p:spPr>
          <a:xfrm>
            <a:off x="4347408" y="4411580"/>
            <a:ext cx="368969" cy="673768"/>
          </a:xfrm>
          <a:prstGeom prst="cube">
            <a:avLst>
              <a:gd name="adj" fmla="val 47351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611" y="2815389"/>
            <a:ext cx="2665252" cy="378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375442" y="6227529"/>
            <a:ext cx="14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Input volume</a:t>
            </a:r>
          </a:p>
          <a:p>
            <a:r>
              <a:rPr lang="en-GB" dirty="0"/>
              <a:t>32x32x3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216388" y="5356607"/>
            <a:ext cx="734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filter</a:t>
            </a:r>
          </a:p>
          <a:p>
            <a:r>
              <a:rPr lang="en-GB" dirty="0"/>
              <a:t>5x5x3</a:t>
            </a:r>
          </a:p>
        </p:txBody>
      </p:sp>
      <p:sp>
        <p:nvSpPr>
          <p:cNvPr id="24" name="Cube 23"/>
          <p:cNvSpPr/>
          <p:nvPr/>
        </p:nvSpPr>
        <p:spPr>
          <a:xfrm>
            <a:off x="6264443" y="3933325"/>
            <a:ext cx="409073" cy="1967162"/>
          </a:xfrm>
          <a:prstGeom prst="cube">
            <a:avLst>
              <a:gd name="adj" fmla="val 86468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/>
          <p:cNvSpPr txBox="1"/>
          <p:nvPr/>
        </p:nvSpPr>
        <p:spPr>
          <a:xfrm>
            <a:off x="5859212" y="6143763"/>
            <a:ext cx="1597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Activation map</a:t>
            </a:r>
          </a:p>
          <a:p>
            <a:r>
              <a:rPr lang="en-GB" dirty="0"/>
              <a:t>28x28x1</a:t>
            </a:r>
          </a:p>
        </p:txBody>
      </p:sp>
    </p:spTree>
    <p:extLst>
      <p:ext uri="{BB962C8B-B14F-4D97-AF65-F5344CB8AC3E}">
        <p14:creationId xmlns:p14="http://schemas.microsoft.com/office/powerpoint/2010/main" val="134868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Preserve the spatial information</a:t>
            </a:r>
          </a:p>
          <a:p>
            <a:r>
              <a:rPr lang="en-GB" dirty="0"/>
              <a:t>Convolve the filter over the entire input volume</a:t>
            </a:r>
          </a:p>
          <a:p>
            <a:pPr lvl="1"/>
            <a:r>
              <a:rPr lang="en-GB" dirty="0"/>
              <a:t>The filter has the</a:t>
            </a:r>
            <a:r>
              <a:rPr lang="en-GB" b="1" dirty="0"/>
              <a:t> same depth </a:t>
            </a:r>
            <a:r>
              <a:rPr lang="en-GB" dirty="0"/>
              <a:t>as the input </a:t>
            </a:r>
          </a:p>
        </p:txBody>
      </p:sp>
      <p:sp>
        <p:nvSpPr>
          <p:cNvPr id="4" name="Cube 3"/>
          <p:cNvSpPr/>
          <p:nvPr/>
        </p:nvSpPr>
        <p:spPr>
          <a:xfrm>
            <a:off x="1720679" y="3681664"/>
            <a:ext cx="1090863" cy="2470484"/>
          </a:xfrm>
          <a:prstGeom prst="cube">
            <a:avLst>
              <a:gd name="adj" fmla="val 74703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ube 4"/>
          <p:cNvSpPr/>
          <p:nvPr/>
        </p:nvSpPr>
        <p:spPr>
          <a:xfrm>
            <a:off x="3613260" y="4417644"/>
            <a:ext cx="368969" cy="637768"/>
          </a:xfrm>
          <a:prstGeom prst="cube">
            <a:avLst>
              <a:gd name="adj" fmla="val 47351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1375442" y="6227529"/>
            <a:ext cx="14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Input volume</a:t>
            </a:r>
          </a:p>
          <a:p>
            <a:r>
              <a:rPr lang="en-GB" dirty="0"/>
              <a:t>32x32x3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481892" y="5356607"/>
            <a:ext cx="734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filter</a:t>
            </a:r>
          </a:p>
          <a:p>
            <a:r>
              <a:rPr lang="en-GB" dirty="0"/>
              <a:t>5x5x3</a:t>
            </a:r>
          </a:p>
        </p:txBody>
      </p:sp>
      <p:sp>
        <p:nvSpPr>
          <p:cNvPr id="24" name="Cube 23"/>
          <p:cNvSpPr/>
          <p:nvPr/>
        </p:nvSpPr>
        <p:spPr>
          <a:xfrm>
            <a:off x="6264443" y="3933325"/>
            <a:ext cx="409073" cy="1967162"/>
          </a:xfrm>
          <a:prstGeom prst="cube">
            <a:avLst>
              <a:gd name="adj" fmla="val 86468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/>
          <p:cNvSpPr txBox="1"/>
          <p:nvPr/>
        </p:nvSpPr>
        <p:spPr>
          <a:xfrm>
            <a:off x="5859212" y="6143763"/>
            <a:ext cx="1597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Activation map</a:t>
            </a:r>
          </a:p>
          <a:p>
            <a:r>
              <a:rPr lang="en-GB" dirty="0"/>
              <a:t>28x28x1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96402" y="3933323"/>
            <a:ext cx="42255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At each position in the input volume:</a:t>
            </a:r>
          </a:p>
          <a:p>
            <a:r>
              <a:rPr lang="en-GB" dirty="0"/>
              <a:t>Multiply (element-wise, across all channels) the filter and a small patch (5x5x3) in this input volume and add a bias term</a:t>
            </a:r>
          </a:p>
        </p:txBody>
      </p:sp>
      <p:sp>
        <p:nvSpPr>
          <p:cNvPr id="7" name="Oval 6"/>
          <p:cNvSpPr/>
          <p:nvPr/>
        </p:nvSpPr>
        <p:spPr>
          <a:xfrm>
            <a:off x="6468978" y="4700528"/>
            <a:ext cx="72000" cy="720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ube 13"/>
          <p:cNvSpPr/>
          <p:nvPr/>
        </p:nvSpPr>
        <p:spPr>
          <a:xfrm>
            <a:off x="2219877" y="4435644"/>
            <a:ext cx="368969" cy="673768"/>
          </a:xfrm>
          <a:prstGeom prst="cube">
            <a:avLst>
              <a:gd name="adj" fmla="val 47351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/>
          <p:cNvCxnSpPr>
            <a:stCxn id="14" idx="0"/>
            <a:endCxn id="7" idx="1"/>
          </p:cNvCxnSpPr>
          <p:nvPr/>
        </p:nvCxnSpPr>
        <p:spPr>
          <a:xfrm>
            <a:off x="2491717" y="4435644"/>
            <a:ext cx="3987805" cy="275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7" idx="3"/>
          </p:cNvCxnSpPr>
          <p:nvPr/>
        </p:nvCxnSpPr>
        <p:spPr>
          <a:xfrm flipV="1">
            <a:off x="2491717" y="4761984"/>
            <a:ext cx="3987805" cy="311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07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Preserve the spatial information</a:t>
            </a:r>
          </a:p>
          <a:p>
            <a:r>
              <a:rPr lang="en-GB" dirty="0"/>
              <a:t>Convolve the filter over the entire input volume</a:t>
            </a:r>
          </a:p>
          <a:p>
            <a:pPr lvl="1"/>
            <a:r>
              <a:rPr lang="en-GB" dirty="0"/>
              <a:t>The filter has the</a:t>
            </a:r>
            <a:r>
              <a:rPr lang="en-GB" b="1" dirty="0"/>
              <a:t> same depth </a:t>
            </a:r>
            <a:r>
              <a:rPr lang="en-GB" dirty="0"/>
              <a:t>as the input </a:t>
            </a:r>
          </a:p>
        </p:txBody>
      </p:sp>
      <p:sp>
        <p:nvSpPr>
          <p:cNvPr id="4" name="Cube 3"/>
          <p:cNvSpPr/>
          <p:nvPr/>
        </p:nvSpPr>
        <p:spPr>
          <a:xfrm>
            <a:off x="1720679" y="3681664"/>
            <a:ext cx="1090863" cy="2470484"/>
          </a:xfrm>
          <a:prstGeom prst="cube">
            <a:avLst>
              <a:gd name="adj" fmla="val 74703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ube 4"/>
          <p:cNvSpPr/>
          <p:nvPr/>
        </p:nvSpPr>
        <p:spPr>
          <a:xfrm>
            <a:off x="4347408" y="4411580"/>
            <a:ext cx="368969" cy="673768"/>
          </a:xfrm>
          <a:prstGeom prst="cube">
            <a:avLst>
              <a:gd name="adj" fmla="val 47351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1375442" y="6227529"/>
            <a:ext cx="14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Input volume</a:t>
            </a:r>
          </a:p>
          <a:p>
            <a:r>
              <a:rPr lang="en-GB" dirty="0"/>
              <a:t>32x32x3</a:t>
            </a:r>
          </a:p>
        </p:txBody>
      </p:sp>
      <p:sp>
        <p:nvSpPr>
          <p:cNvPr id="24" name="Cube 23"/>
          <p:cNvSpPr/>
          <p:nvPr/>
        </p:nvSpPr>
        <p:spPr>
          <a:xfrm>
            <a:off x="6264443" y="3914777"/>
            <a:ext cx="409073" cy="1967162"/>
          </a:xfrm>
          <a:prstGeom prst="cube">
            <a:avLst>
              <a:gd name="adj" fmla="val 86468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/>
          <p:cNvSpPr txBox="1"/>
          <p:nvPr/>
        </p:nvSpPr>
        <p:spPr>
          <a:xfrm>
            <a:off x="5859212" y="6143763"/>
            <a:ext cx="1821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 activation maps</a:t>
            </a:r>
          </a:p>
          <a:p>
            <a:r>
              <a:rPr lang="en-GB" dirty="0"/>
              <a:t>28x28x1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94945" y="5405827"/>
            <a:ext cx="873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 filters</a:t>
            </a:r>
          </a:p>
        </p:txBody>
      </p:sp>
      <p:sp>
        <p:nvSpPr>
          <p:cNvPr id="12" name="Cube 11"/>
          <p:cNvSpPr/>
          <p:nvPr/>
        </p:nvSpPr>
        <p:spPr>
          <a:xfrm>
            <a:off x="6468979" y="3914777"/>
            <a:ext cx="409073" cy="1967162"/>
          </a:xfrm>
          <a:prstGeom prst="cube">
            <a:avLst>
              <a:gd name="adj" fmla="val 86468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ube 12"/>
          <p:cNvSpPr/>
          <p:nvPr/>
        </p:nvSpPr>
        <p:spPr>
          <a:xfrm>
            <a:off x="6673515" y="3914777"/>
            <a:ext cx="409073" cy="1967162"/>
          </a:xfrm>
          <a:prstGeom prst="cube">
            <a:avLst>
              <a:gd name="adj" fmla="val 86468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ube 13"/>
          <p:cNvSpPr/>
          <p:nvPr/>
        </p:nvSpPr>
        <p:spPr>
          <a:xfrm>
            <a:off x="6926179" y="3914777"/>
            <a:ext cx="409073" cy="1967162"/>
          </a:xfrm>
          <a:prstGeom prst="cube">
            <a:avLst>
              <a:gd name="adj" fmla="val 8646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ube 14"/>
          <p:cNvSpPr/>
          <p:nvPr/>
        </p:nvSpPr>
        <p:spPr>
          <a:xfrm>
            <a:off x="7130715" y="3914777"/>
            <a:ext cx="409073" cy="1967162"/>
          </a:xfrm>
          <a:prstGeom prst="cube">
            <a:avLst>
              <a:gd name="adj" fmla="val 86468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51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Neurons in an activation map:</a:t>
            </a:r>
          </a:p>
          <a:p>
            <a:pPr lvl="1"/>
            <a:r>
              <a:rPr lang="en-GB" dirty="0"/>
              <a:t>Each neuron is connected to a small region in the input</a:t>
            </a:r>
          </a:p>
          <a:p>
            <a:pPr lvl="1"/>
            <a:r>
              <a:rPr lang="en-GB" dirty="0"/>
              <a:t>All of  neurons in the activation map share parameters</a:t>
            </a:r>
          </a:p>
          <a:p>
            <a:r>
              <a:rPr lang="en-GB" dirty="0"/>
              <a:t>Receptive field of a neuron</a:t>
            </a:r>
          </a:p>
          <a:p>
            <a:r>
              <a:rPr lang="en-GB" dirty="0"/>
              <a:t>k filters → k different neurons all looking at the same region in the input volume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9219094" y="4130842"/>
            <a:ext cx="1620401" cy="2727158"/>
            <a:chOff x="8433970" y="3591611"/>
            <a:chExt cx="1821076" cy="2875317"/>
          </a:xfrm>
        </p:grpSpPr>
        <p:sp>
          <p:nvSpPr>
            <p:cNvPr id="9" name="Cube 8"/>
            <p:cNvSpPr/>
            <p:nvPr/>
          </p:nvSpPr>
          <p:spPr>
            <a:xfrm>
              <a:off x="8839201" y="3591611"/>
              <a:ext cx="409073" cy="1967162"/>
            </a:xfrm>
            <a:prstGeom prst="cube">
              <a:avLst>
                <a:gd name="adj" fmla="val 86468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433970" y="5820597"/>
              <a:ext cx="18210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k activation maps</a:t>
              </a:r>
            </a:p>
            <a:p>
              <a:r>
                <a:rPr lang="en-GB" dirty="0"/>
                <a:t>28x28x1</a:t>
              </a:r>
            </a:p>
          </p:txBody>
        </p:sp>
        <p:sp>
          <p:nvSpPr>
            <p:cNvPr id="11" name="Cube 10"/>
            <p:cNvSpPr/>
            <p:nvPr/>
          </p:nvSpPr>
          <p:spPr>
            <a:xfrm>
              <a:off x="9043737" y="3591611"/>
              <a:ext cx="409073" cy="1967162"/>
            </a:xfrm>
            <a:prstGeom prst="cube">
              <a:avLst>
                <a:gd name="adj" fmla="val 86468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Cube 11"/>
            <p:cNvSpPr/>
            <p:nvPr/>
          </p:nvSpPr>
          <p:spPr>
            <a:xfrm>
              <a:off x="9248273" y="3591611"/>
              <a:ext cx="409073" cy="1967162"/>
            </a:xfrm>
            <a:prstGeom prst="cube">
              <a:avLst>
                <a:gd name="adj" fmla="val 86468"/>
              </a:avLst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Cube 12"/>
            <p:cNvSpPr/>
            <p:nvPr/>
          </p:nvSpPr>
          <p:spPr>
            <a:xfrm>
              <a:off x="9500937" y="3591611"/>
              <a:ext cx="409073" cy="1967162"/>
            </a:xfrm>
            <a:prstGeom prst="cube">
              <a:avLst>
                <a:gd name="adj" fmla="val 86468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Cube 13"/>
            <p:cNvSpPr/>
            <p:nvPr/>
          </p:nvSpPr>
          <p:spPr>
            <a:xfrm>
              <a:off x="9705473" y="3591611"/>
              <a:ext cx="409073" cy="1967162"/>
            </a:xfrm>
            <a:prstGeom prst="cube">
              <a:avLst>
                <a:gd name="adj" fmla="val 86468"/>
              </a:avLst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9563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Image for p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185" y="956593"/>
            <a:ext cx="7991475" cy="454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81847" y="5756321"/>
            <a:ext cx="39260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3"/>
              </a:rPr>
              <a:t>https://medium.com/@chriskevin_80184/feature-maps-ee8e11a71f9e</a:t>
            </a:r>
            <a:r>
              <a:rPr lang="en-GB" sz="1000" dirty="0"/>
              <a:t> </a:t>
            </a:r>
          </a:p>
          <a:p>
            <a:endParaRPr lang="en-GB" sz="1000" dirty="0"/>
          </a:p>
          <a:p>
            <a:r>
              <a:rPr lang="en-GB" sz="1000" dirty="0">
                <a:hlinkClick r:id="rId4"/>
              </a:rPr>
              <a:t>https://www.youtube.com/watch?v=AgkfIQ4IGaM</a:t>
            </a:r>
            <a:r>
              <a:rPr lang="en-GB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7486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032" y="76367"/>
            <a:ext cx="10515600" cy="1325563"/>
          </a:xfrm>
        </p:spPr>
        <p:txBody>
          <a:bodyPr/>
          <a:lstStyle/>
          <a:p>
            <a:r>
              <a:rPr lang="en-GB" dirty="0"/>
              <a:t>Convolutional layers</a:t>
            </a:r>
            <a:br>
              <a:rPr lang="en-GB" dirty="0"/>
            </a:br>
            <a:r>
              <a:rPr lang="en-GB" sz="3200" dirty="0"/>
              <a:t>Stride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2263" y="1424572"/>
            <a:ext cx="10515600" cy="4351338"/>
          </a:xfrm>
        </p:spPr>
        <p:txBody>
          <a:bodyPr/>
          <a:lstStyle/>
          <a:p>
            <a:r>
              <a:rPr lang="en-GB" dirty="0"/>
              <a:t>Stride – the amount by which the filter shifts</a:t>
            </a:r>
          </a:p>
          <a:p>
            <a:r>
              <a:rPr lang="en-GB" dirty="0"/>
              <a:t>Stride 1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769573"/>
              </p:ext>
            </p:extLst>
          </p:nvPr>
        </p:nvGraphicFramePr>
        <p:xfrm>
          <a:off x="0" y="2502569"/>
          <a:ext cx="3780000" cy="37816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4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4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4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400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400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5400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5416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339856"/>
              </p:ext>
            </p:extLst>
          </p:nvPr>
        </p:nvGraphicFramePr>
        <p:xfrm>
          <a:off x="8301788" y="2488199"/>
          <a:ext cx="3780000" cy="3780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4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4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4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400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400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5400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886742"/>
              </p:ext>
            </p:extLst>
          </p:nvPr>
        </p:nvGraphicFramePr>
        <p:xfrm>
          <a:off x="4150894" y="2512262"/>
          <a:ext cx="3780000" cy="3780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4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4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4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400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400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5400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140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032" y="76367"/>
            <a:ext cx="10515600" cy="1325563"/>
          </a:xfrm>
        </p:spPr>
        <p:txBody>
          <a:bodyPr/>
          <a:lstStyle/>
          <a:p>
            <a:r>
              <a:rPr lang="en-GB" dirty="0"/>
              <a:t>Convolutional layers</a:t>
            </a:r>
            <a:br>
              <a:rPr lang="en-GB" dirty="0"/>
            </a:br>
            <a:r>
              <a:rPr lang="en-GB" sz="3200" dirty="0"/>
              <a:t>Stride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2263" y="1424572"/>
            <a:ext cx="10515600" cy="4351338"/>
          </a:xfrm>
        </p:spPr>
        <p:txBody>
          <a:bodyPr/>
          <a:lstStyle/>
          <a:p>
            <a:r>
              <a:rPr lang="en-GB" dirty="0"/>
              <a:t>Stride – the amount by which the filter shifts</a:t>
            </a:r>
          </a:p>
          <a:p>
            <a:r>
              <a:rPr lang="en-GB" dirty="0"/>
              <a:t>Stride 2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698060"/>
              </p:ext>
            </p:extLst>
          </p:nvPr>
        </p:nvGraphicFramePr>
        <p:xfrm>
          <a:off x="0" y="2502569"/>
          <a:ext cx="3780000" cy="37816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4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4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4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400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400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5400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5416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010999"/>
              </p:ext>
            </p:extLst>
          </p:nvPr>
        </p:nvGraphicFramePr>
        <p:xfrm>
          <a:off x="8301788" y="2488199"/>
          <a:ext cx="3780000" cy="3780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4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4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4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400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400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5400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710259"/>
              </p:ext>
            </p:extLst>
          </p:nvPr>
        </p:nvGraphicFramePr>
        <p:xfrm>
          <a:off x="4150894" y="2512262"/>
          <a:ext cx="3773906" cy="3780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4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4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4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400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400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533906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U-Turn Arrow 3"/>
          <p:cNvSpPr/>
          <p:nvPr/>
        </p:nvSpPr>
        <p:spPr>
          <a:xfrm>
            <a:off x="4178968" y="2197768"/>
            <a:ext cx="1187116" cy="256674"/>
          </a:xfrm>
          <a:prstGeom prst="utur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U-Turn Arrow 7"/>
          <p:cNvSpPr/>
          <p:nvPr/>
        </p:nvSpPr>
        <p:spPr>
          <a:xfrm>
            <a:off x="9360568" y="2197768"/>
            <a:ext cx="1138990" cy="256674"/>
          </a:xfrm>
          <a:prstGeom prst="utur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U-Turn Arrow 8"/>
          <p:cNvSpPr/>
          <p:nvPr/>
        </p:nvSpPr>
        <p:spPr>
          <a:xfrm rot="16200000" flipH="1">
            <a:off x="7496295" y="2966232"/>
            <a:ext cx="1222313" cy="256674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39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297" y="340159"/>
            <a:ext cx="10515600" cy="1325563"/>
          </a:xfrm>
        </p:spPr>
        <p:txBody>
          <a:bodyPr/>
          <a:lstStyle/>
          <a:p>
            <a:r>
              <a:rPr lang="en-GB" dirty="0"/>
              <a:t>Back propagation</a:t>
            </a:r>
          </a:p>
        </p:txBody>
      </p:sp>
      <p:sp>
        <p:nvSpPr>
          <p:cNvPr id="4" name="Oval 3"/>
          <p:cNvSpPr/>
          <p:nvPr/>
        </p:nvSpPr>
        <p:spPr>
          <a:xfrm>
            <a:off x="4276387" y="2544295"/>
            <a:ext cx="2520000" cy="2520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i="1" dirty="0"/>
              <a:t>f</a:t>
            </a:r>
          </a:p>
        </p:txBody>
      </p:sp>
      <p:cxnSp>
        <p:nvCxnSpPr>
          <p:cNvPr id="7" name="Straight Arrow Connector 6"/>
          <p:cNvCxnSpPr>
            <a:endCxn id="4" idx="1"/>
          </p:cNvCxnSpPr>
          <p:nvPr/>
        </p:nvCxnSpPr>
        <p:spPr>
          <a:xfrm>
            <a:off x="3055862" y="1987704"/>
            <a:ext cx="1589570" cy="9256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4" idx="3"/>
          </p:cNvCxnSpPr>
          <p:nvPr/>
        </p:nvCxnSpPr>
        <p:spPr>
          <a:xfrm flipV="1">
            <a:off x="3055862" y="4695250"/>
            <a:ext cx="1589570" cy="92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6"/>
          </p:cNvCxnSpPr>
          <p:nvPr/>
        </p:nvCxnSpPr>
        <p:spPr>
          <a:xfrm>
            <a:off x="6796387" y="3804295"/>
            <a:ext cx="9825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14882" y="1665722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767282" y="5342760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83395" y="3434963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714231" y="2723614"/>
                <a:ext cx="549509" cy="8960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231" y="2723614"/>
                <a:ext cx="549509" cy="89601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703587" y="4120960"/>
                <a:ext cx="552908" cy="9433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587" y="4120960"/>
                <a:ext cx="552908" cy="94333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 flipH="1">
            <a:off x="6976141" y="4120960"/>
            <a:ext cx="89054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7269502" y="4256631"/>
                <a:ext cx="499176" cy="619016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502" y="4256631"/>
                <a:ext cx="499176" cy="61901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7203882" y="5064295"/>
            <a:ext cx="4972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Influence of z to the final output of the graph (loss)</a:t>
            </a:r>
          </a:p>
        </p:txBody>
      </p:sp>
    </p:spTree>
    <p:extLst>
      <p:ext uri="{BB962C8B-B14F-4D97-AF65-F5344CB8AC3E}">
        <p14:creationId xmlns:p14="http://schemas.microsoft.com/office/powerpoint/2010/main" val="220140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layers</a:t>
            </a:r>
            <a:br>
              <a:rPr lang="en-GB" dirty="0"/>
            </a:br>
            <a:r>
              <a:rPr lang="en-GB" sz="3600" dirty="0"/>
              <a:t>Padding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097475"/>
              </p:ext>
            </p:extLst>
          </p:nvPr>
        </p:nvGraphicFramePr>
        <p:xfrm>
          <a:off x="1050758" y="2117559"/>
          <a:ext cx="3780000" cy="37816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4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4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4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400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400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5400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5416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141495" y="4242591"/>
            <a:ext cx="6096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600" dirty="0"/>
              <a:t>To preserve size spatially:</a:t>
            </a:r>
          </a:p>
          <a:p>
            <a:r>
              <a:rPr lang="en-GB" sz="2600" dirty="0"/>
              <a:t>CONV layers with stride 1, filters of size </a:t>
            </a:r>
            <a:r>
              <a:rPr lang="en-GB" sz="2600" dirty="0" err="1"/>
              <a:t>FxF</a:t>
            </a:r>
            <a:r>
              <a:rPr lang="en-GB" sz="2600" dirty="0"/>
              <a:t>, and zero-padding with (F-1)/2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41495" y="2534651"/>
            <a:ext cx="64890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Convolve an input of spatial size 7x7 with a 3x3 filter : output spatial size?</a:t>
            </a:r>
          </a:p>
          <a:p>
            <a:r>
              <a:rPr lang="en-GB" dirty="0"/>
              <a:t>Convolve an input of spatial size 7x7 with a 3x3 filter, and applying 0 padding to the input: output spatial size?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98295" y="6128084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padding: 1</a:t>
            </a:r>
          </a:p>
        </p:txBody>
      </p:sp>
    </p:spTree>
    <p:extLst>
      <p:ext uri="{BB962C8B-B14F-4D97-AF65-F5344CB8AC3E}">
        <p14:creationId xmlns:p14="http://schemas.microsoft.com/office/powerpoint/2010/main" val="37722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convolutions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Parameter sharing</a:t>
            </a:r>
          </a:p>
          <a:p>
            <a:pPr lvl="1"/>
            <a:r>
              <a:rPr lang="en-GB" dirty="0"/>
              <a:t>A feature detector that’s useful in one part of an image is probably useful in other parts of the image</a:t>
            </a:r>
          </a:p>
          <a:p>
            <a:pPr lvl="1"/>
            <a:r>
              <a:rPr lang="en-GB" dirty="0"/>
              <a:t>Translation invariance</a:t>
            </a:r>
          </a:p>
          <a:p>
            <a:r>
              <a:rPr lang="en-GB" dirty="0" err="1"/>
              <a:t>Sparsity</a:t>
            </a:r>
            <a:r>
              <a:rPr lang="en-GB" dirty="0"/>
              <a:t> of connections</a:t>
            </a:r>
          </a:p>
          <a:p>
            <a:pPr lvl="1"/>
            <a:r>
              <a:rPr lang="en-GB" dirty="0"/>
              <a:t>The output volume depends only on a small (filter size) subset of the input volume</a:t>
            </a:r>
          </a:p>
        </p:txBody>
      </p:sp>
    </p:spTree>
    <p:extLst>
      <p:ext uri="{BB962C8B-B14F-4D97-AF65-F5344CB8AC3E}">
        <p14:creationId xmlns:p14="http://schemas.microsoft.com/office/powerpoint/2010/main" val="47943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E0F33FF-F28F-448F-B450-8CC263C93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E04C98CD-FD61-4AF9-AF0B-C728C142C5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b="0" dirty="0"/>
                  <a:t>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GB" b="0" i="1" dirty="0">
                    <a:latin typeface="Cambria Math" panose="02040503050406030204" pitchFamily="18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GB" dirty="0"/>
                  <a:t> ) </a:t>
                </a:r>
                <a:r>
                  <a:rPr lang="en-GB" b="0" dirty="0"/>
                  <a:t>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r>
                  <a:rPr lang="en-GB" b="0" i="1" dirty="0">
                    <a:latin typeface="Cambria Math" panose="02040503050406030204" pitchFamily="18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r>
                  <a:rPr lang="en-GB" dirty="0"/>
                  <a:t> ) </a:t>
                </a: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GB" i="1" dirty="0">
                    <a:latin typeface="Cambria Math" panose="02040503050406030204" pitchFamily="18" charset="0"/>
                  </a:rPr>
                  <a:t> = </a:t>
                </a:r>
                <a:r>
                  <a:rPr lang="en-GB" dirty="0">
                    <a:latin typeface="Cambria Math" panose="02040503050406030204" pitchFamily="18" charset="0"/>
                  </a:rPr>
                  <a:t> filter depth</a:t>
                </a:r>
                <a:endParaRPr lang="en-GB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GB" dirty="0"/>
                  <a:t> – input width,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r>
                  <a:rPr lang="en-GB" dirty="0"/>
                  <a:t> – output width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GB" dirty="0"/>
                  <a:t> – input height,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r>
                  <a:rPr lang="en-GB" dirty="0"/>
                  <a:t> – input height</a:t>
                </a:r>
              </a:p>
              <a:p>
                <a:pPr marL="0" indent="0">
                  <a:buNone/>
                </a:pPr>
                <a:r>
                  <a:rPr lang="en-GB" dirty="0"/>
                  <a:t>F – filter size</a:t>
                </a:r>
              </a:p>
              <a:p>
                <a:pPr marL="0" indent="0">
                  <a:buNone/>
                </a:pPr>
                <a:r>
                  <a:rPr lang="en-GB" dirty="0"/>
                  <a:t>P – padding</a:t>
                </a:r>
              </a:p>
              <a:p>
                <a:pPr marL="0" indent="0">
                  <a:buNone/>
                </a:pPr>
                <a:r>
                  <a:rPr lang="en-GB" dirty="0"/>
                  <a:t>S - stride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04C98CD-FD61-4AF9-AF0B-C728C142C5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17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CB60FB69-ECBC-48E6-BDF8-DF14F9AA9869}"/>
                  </a:ext>
                </a:extLst>
              </p:cNvPr>
              <p:cNvSpPr txBox="1"/>
              <p:nvPr/>
            </p:nvSpPr>
            <p:spPr>
              <a:xfrm>
                <a:off x="7199902" y="3540206"/>
                <a:ext cx="4148700" cy="9253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GB" sz="3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20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B60FB69-ECBC-48E6-BDF8-DF14F9AA9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9902" y="3540206"/>
                <a:ext cx="4148700" cy="92538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id="{41846ABE-8F50-41F6-B0FA-6AAC5F61A511}"/>
                  </a:ext>
                </a:extLst>
              </p:cNvPr>
              <p:cNvSpPr txBox="1"/>
              <p:nvPr/>
            </p:nvSpPr>
            <p:spPr>
              <a:xfrm>
                <a:off x="7227152" y="5088809"/>
                <a:ext cx="4060535" cy="9253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GB" sz="3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20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1846ABE-8F50-41F6-B0FA-6AAC5F61A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152" y="5088809"/>
                <a:ext cx="4060535" cy="92538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073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1683" y="5638801"/>
            <a:ext cx="2678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Padding: “same” or “valid”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45" y="644444"/>
            <a:ext cx="8691413" cy="4264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608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Pooling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56611"/>
            <a:ext cx="10515600" cy="4420352"/>
          </a:xfrm>
        </p:spPr>
        <p:txBody>
          <a:bodyPr>
            <a:normAutofit/>
          </a:bodyPr>
          <a:lstStyle/>
          <a:p>
            <a:r>
              <a:rPr lang="en-GB" dirty="0"/>
              <a:t>Operate </a:t>
            </a:r>
            <a:r>
              <a:rPr lang="en-GB" b="1" dirty="0"/>
              <a:t>independently </a:t>
            </a:r>
            <a:r>
              <a:rPr lang="en-GB" dirty="0"/>
              <a:t>over each  channel in the input</a:t>
            </a:r>
          </a:p>
          <a:p>
            <a:r>
              <a:rPr lang="en-GB" dirty="0"/>
              <a:t>Reduces the input size, creating smaller (and more manageable) representations</a:t>
            </a:r>
          </a:p>
          <a:p>
            <a:r>
              <a:rPr lang="en-GB" dirty="0"/>
              <a:t>Common pooling layers:</a:t>
            </a:r>
          </a:p>
          <a:p>
            <a:pPr lvl="1"/>
            <a:r>
              <a:rPr lang="en-GB" dirty="0"/>
              <a:t>max pooling: takes the maximum value within each “patch” in the feature map</a:t>
            </a:r>
          </a:p>
          <a:p>
            <a:pPr lvl="1"/>
            <a:r>
              <a:rPr lang="en-GB" dirty="0"/>
              <a:t>average pooling: takes the average value of each “patch” in the feature map</a:t>
            </a:r>
          </a:p>
          <a:p>
            <a:r>
              <a:rPr lang="en-GB" dirty="0"/>
              <a:t>It </a:t>
            </a:r>
            <a:r>
              <a:rPr lang="en-GB" b="1" dirty="0"/>
              <a:t>does not contain </a:t>
            </a:r>
            <a:r>
              <a:rPr lang="en-GB" dirty="0"/>
              <a:t>any </a:t>
            </a:r>
            <a:r>
              <a:rPr lang="en-GB" b="1" dirty="0"/>
              <a:t>learnable weights</a:t>
            </a:r>
          </a:p>
        </p:txBody>
      </p:sp>
    </p:spTree>
    <p:extLst>
      <p:ext uri="{BB962C8B-B14F-4D97-AF65-F5344CB8AC3E}">
        <p14:creationId xmlns:p14="http://schemas.microsoft.com/office/powerpoint/2010/main" val="355432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Pooling layers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914148" y="5160100"/>
            <a:ext cx="5604853" cy="1381125"/>
            <a:chOff x="2665496" y="4262438"/>
            <a:chExt cx="5604853" cy="138112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5496" y="4262438"/>
              <a:ext cx="1390650" cy="1381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4382" y="4607400"/>
              <a:ext cx="695967" cy="691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" name="Straight Arrow Connector 5"/>
            <p:cNvCxnSpPr/>
            <p:nvPr/>
          </p:nvCxnSpPr>
          <p:spPr>
            <a:xfrm>
              <a:off x="4604084" y="4953000"/>
              <a:ext cx="251861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4701968" y="5160100"/>
              <a:ext cx="2420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Pooling – reduces spatial dimension</a:t>
              </a:r>
            </a:p>
          </p:txBody>
        </p:sp>
      </p:grpSp>
      <p:sp>
        <p:nvSpPr>
          <p:cNvPr id="9" name="Cube 8"/>
          <p:cNvSpPr/>
          <p:nvPr/>
        </p:nvSpPr>
        <p:spPr>
          <a:xfrm>
            <a:off x="2399926" y="2430379"/>
            <a:ext cx="2550694" cy="1804737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ube 12"/>
          <p:cNvSpPr/>
          <p:nvPr/>
        </p:nvSpPr>
        <p:spPr>
          <a:xfrm>
            <a:off x="7823034" y="2699082"/>
            <a:ext cx="1780673" cy="1267329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ube 13"/>
          <p:cNvSpPr/>
          <p:nvPr/>
        </p:nvSpPr>
        <p:spPr>
          <a:xfrm>
            <a:off x="2719135" y="2430379"/>
            <a:ext cx="617622" cy="1804737"/>
          </a:xfrm>
          <a:prstGeom prst="cube">
            <a:avLst>
              <a:gd name="adj" fmla="val 749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110053" y="3277350"/>
            <a:ext cx="251861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000048" y="3484450"/>
            <a:ext cx="2863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Operates independently over each channel</a:t>
            </a:r>
          </a:p>
        </p:txBody>
      </p:sp>
    </p:spTree>
    <p:extLst>
      <p:ext uri="{BB962C8B-B14F-4D97-AF65-F5344CB8AC3E}">
        <p14:creationId xmlns:p14="http://schemas.microsoft.com/office/powerpoint/2010/main" val="335252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Pooling layers </a:t>
            </a:r>
            <a:br>
              <a:rPr lang="en-GB" dirty="0"/>
            </a:br>
            <a:r>
              <a:rPr lang="en-GB" sz="2800" dirty="0"/>
              <a:t>Examples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66" y="2584785"/>
            <a:ext cx="3276000" cy="25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134" y="1423736"/>
            <a:ext cx="1188720" cy="914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755131" y="2400119"/>
            <a:ext cx="1344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Max pooling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134" y="3212432"/>
            <a:ext cx="1188720" cy="914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821366" y="4212877"/>
            <a:ext cx="127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Avg</a:t>
            </a:r>
            <a:r>
              <a:rPr lang="en-GB" dirty="0"/>
              <a:t> pooling</a:t>
            </a:r>
          </a:p>
        </p:txBody>
      </p:sp>
    </p:spTree>
    <p:extLst>
      <p:ext uri="{BB962C8B-B14F-4D97-AF65-F5344CB8AC3E}">
        <p14:creationId xmlns:p14="http://schemas.microsoft.com/office/powerpoint/2010/main" val="384164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8516" y="292936"/>
            <a:ext cx="10515600" cy="1325563"/>
          </a:xfrm>
        </p:spPr>
        <p:txBody>
          <a:bodyPr/>
          <a:lstStyle/>
          <a:p>
            <a:r>
              <a:rPr lang="en-GB" dirty="0"/>
              <a:t>Pooling layers</a:t>
            </a:r>
            <a:br>
              <a:rPr lang="en-GB" dirty="0"/>
            </a:br>
            <a:r>
              <a:rPr lang="en-GB" sz="2800" dirty="0"/>
              <a:t>Example: max pooling layer, F 2, stride 1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856964"/>
              </p:ext>
            </p:extLst>
          </p:nvPr>
        </p:nvGraphicFramePr>
        <p:xfrm>
          <a:off x="958516" y="2099180"/>
          <a:ext cx="2880000" cy="2880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2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2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2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452472"/>
              </p:ext>
            </p:extLst>
          </p:nvPr>
        </p:nvGraphicFramePr>
        <p:xfrm>
          <a:off x="7014410" y="2491372"/>
          <a:ext cx="2160000" cy="2160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2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2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18565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Pooling layers</a:t>
            </a:r>
            <a:br>
              <a:rPr lang="en-GB" dirty="0"/>
            </a:br>
            <a:r>
              <a:rPr lang="en-GB" sz="2800" dirty="0"/>
              <a:t>Example: max pooling layer, F 2, stride 2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76157"/>
              </p:ext>
            </p:extLst>
          </p:nvPr>
        </p:nvGraphicFramePr>
        <p:xfrm>
          <a:off x="838200" y="2211475"/>
          <a:ext cx="2880000" cy="2880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2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2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2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699247"/>
              </p:ext>
            </p:extLst>
          </p:nvPr>
        </p:nvGraphicFramePr>
        <p:xfrm>
          <a:off x="7102641" y="2876383"/>
          <a:ext cx="1440000" cy="1440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2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81965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Pooling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5874"/>
            <a:ext cx="10515600" cy="4701089"/>
          </a:xfrm>
        </p:spPr>
        <p:txBody>
          <a:bodyPr/>
          <a:lstStyle/>
          <a:p>
            <a:r>
              <a:rPr lang="en-GB" dirty="0"/>
              <a:t>Parameters</a:t>
            </a:r>
          </a:p>
          <a:p>
            <a:pPr lvl="1"/>
            <a:r>
              <a:rPr lang="en-GB" dirty="0"/>
              <a:t>Filter size (spatial extent): F</a:t>
            </a:r>
          </a:p>
          <a:p>
            <a:pPr lvl="1"/>
            <a:r>
              <a:rPr lang="en-GB" dirty="0"/>
              <a:t>Stride: S</a:t>
            </a:r>
          </a:p>
          <a:p>
            <a:r>
              <a:rPr lang="en-GB" dirty="0"/>
              <a:t>Input: W</a:t>
            </a:r>
            <a:r>
              <a:rPr lang="en-GB" baseline="-25000" dirty="0"/>
              <a:t>I </a:t>
            </a:r>
            <a:r>
              <a:rPr lang="en-GB" dirty="0"/>
              <a:t>× H</a:t>
            </a:r>
            <a:r>
              <a:rPr lang="en-GB" baseline="-25000" dirty="0"/>
              <a:t>I </a:t>
            </a:r>
            <a:r>
              <a:rPr lang="en-GB" dirty="0"/>
              <a:t>× D</a:t>
            </a:r>
            <a:endParaRPr lang="en-GB" baseline="-25000" dirty="0"/>
          </a:p>
          <a:p>
            <a:r>
              <a:rPr lang="en-GB" dirty="0"/>
              <a:t>Output: W</a:t>
            </a:r>
            <a:r>
              <a:rPr lang="en-GB" baseline="-25000" dirty="0"/>
              <a:t>O </a:t>
            </a:r>
            <a:r>
              <a:rPr lang="en-GB" dirty="0"/>
              <a:t>× H</a:t>
            </a:r>
            <a:r>
              <a:rPr lang="en-GB" baseline="-25000" dirty="0"/>
              <a:t>i </a:t>
            </a:r>
            <a:r>
              <a:rPr lang="en-GB" dirty="0"/>
              <a:t>× D</a:t>
            </a:r>
          </a:p>
          <a:p>
            <a:r>
              <a:rPr lang="en-GB" dirty="0"/>
              <a:t>It has no learnable parameters</a:t>
            </a:r>
          </a:p>
          <a:p>
            <a:endParaRPr lang="en-GB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id="{CB60FB69-ECBC-48E6-BDF8-DF14F9AA9869}"/>
                  </a:ext>
                </a:extLst>
              </p:cNvPr>
              <p:cNvSpPr txBox="1"/>
              <p:nvPr/>
            </p:nvSpPr>
            <p:spPr>
              <a:xfrm>
                <a:off x="1529018" y="4641483"/>
                <a:ext cx="3167662" cy="9221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GB" sz="3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20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B60FB69-ECBC-48E6-BDF8-DF14F9AA9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018" y="4641483"/>
                <a:ext cx="3167662" cy="92217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41846ABE-8F50-41F6-B0FA-6AAC5F61A511}"/>
                  </a:ext>
                </a:extLst>
              </p:cNvPr>
              <p:cNvSpPr txBox="1"/>
              <p:nvPr/>
            </p:nvSpPr>
            <p:spPr>
              <a:xfrm>
                <a:off x="6481194" y="4641483"/>
                <a:ext cx="3079497" cy="9221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GB" sz="3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20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1846ABE-8F50-41F6-B0FA-6AAC5F61A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194" y="4641483"/>
                <a:ext cx="3079497" cy="92217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297" y="340159"/>
            <a:ext cx="10515600" cy="1325563"/>
          </a:xfrm>
        </p:spPr>
        <p:txBody>
          <a:bodyPr/>
          <a:lstStyle/>
          <a:p>
            <a:r>
              <a:rPr lang="en-GB" dirty="0"/>
              <a:t>Back propagation</a:t>
            </a:r>
          </a:p>
        </p:txBody>
      </p:sp>
      <p:sp>
        <p:nvSpPr>
          <p:cNvPr id="4" name="Oval 3"/>
          <p:cNvSpPr/>
          <p:nvPr/>
        </p:nvSpPr>
        <p:spPr>
          <a:xfrm>
            <a:off x="4276387" y="2544295"/>
            <a:ext cx="2520000" cy="2520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i="1" dirty="0"/>
              <a:t>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36E9BED6-C03F-44D8-A7C2-C6FDF1C54CFD}"/>
                  </a:ext>
                </a:extLst>
              </p:cNvPr>
              <p:cNvSpPr txBox="1"/>
              <p:nvPr/>
            </p:nvSpPr>
            <p:spPr>
              <a:xfrm>
                <a:off x="6512119" y="1304597"/>
                <a:ext cx="5100304" cy="906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3600" dirty="0" smtClean="0">
                    <a:solidFill>
                      <a:schemeClr val="accent1"/>
                    </a:solidFill>
                  </a:rPr>
                  <a:t>Chain rule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sz="360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𝑎</m:t>
                        </m:r>
                      </m:den>
                    </m:f>
                    <m:r>
                      <a:rPr lang="en-GB" sz="3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𝑏</m:t>
                        </m:r>
                      </m:den>
                    </m:f>
                    <m:f>
                      <m:fPr>
                        <m:ctrlPr>
                          <a:rPr lang="en-GB" sz="360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𝑏</m:t>
                        </m:r>
                      </m:num>
                      <m:den>
                        <m:r>
                          <a:rPr lang="en-GB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𝑧</m:t>
                        </m:r>
                      </m:den>
                    </m:f>
                  </m:oMath>
                </a14:m>
                <a:endParaRPr lang="en-GB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6E9BED6-C03F-44D8-A7C2-C6FDF1C54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119" y="1304597"/>
                <a:ext cx="5100304" cy="906915"/>
              </a:xfrm>
              <a:prstGeom prst="rect">
                <a:avLst/>
              </a:prstGeom>
              <a:blipFill rotWithShape="1">
                <a:blip r:embed="rId2"/>
                <a:stretch>
                  <a:fillRect l="-3584" b="-12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>
            <a:endCxn id="4" idx="1"/>
          </p:cNvCxnSpPr>
          <p:nvPr/>
        </p:nvCxnSpPr>
        <p:spPr>
          <a:xfrm>
            <a:off x="3055862" y="1987704"/>
            <a:ext cx="1589570" cy="9256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4" idx="3"/>
          </p:cNvCxnSpPr>
          <p:nvPr/>
        </p:nvCxnSpPr>
        <p:spPr>
          <a:xfrm flipV="1">
            <a:off x="3055862" y="4695250"/>
            <a:ext cx="1589570" cy="92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6"/>
          </p:cNvCxnSpPr>
          <p:nvPr/>
        </p:nvCxnSpPr>
        <p:spPr>
          <a:xfrm>
            <a:off x="6796387" y="3804295"/>
            <a:ext cx="9825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14882" y="1665722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767282" y="5342760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83395" y="3434963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714231" y="2723614"/>
                <a:ext cx="549509" cy="8960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231" y="2723614"/>
                <a:ext cx="549509" cy="89601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703587" y="4120960"/>
                <a:ext cx="552908" cy="9433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587" y="4120960"/>
                <a:ext cx="552908" cy="94333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 flipH="1">
            <a:off x="6976141" y="4120960"/>
            <a:ext cx="89054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7269502" y="4256631"/>
                <a:ext cx="499176" cy="619016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502" y="4256631"/>
                <a:ext cx="499176" cy="61901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7203882" y="5064295"/>
            <a:ext cx="4972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Influence of z to the final output of the graph (loss)</a:t>
            </a:r>
          </a:p>
        </p:txBody>
      </p:sp>
      <p:pic>
        <p:nvPicPr>
          <p:cNvPr id="21" name="Picture 2" descr="Who Invented Calculus - Newton or Leibniz? Learn the History of Calculus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0420415" y="2320837"/>
            <a:ext cx="1071217" cy="154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735" y="2347913"/>
            <a:ext cx="1255109" cy="1515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247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" y="911644"/>
            <a:ext cx="9519753" cy="4093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345323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736" y="985838"/>
            <a:ext cx="10801350" cy="397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90823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9EBB48-0962-4AE7-9B33-B2A8992C1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Fully connected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6C34221-F0CB-4D9C-B1D1-BB01A6F83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560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They don’t preserve spatial information</a:t>
            </a:r>
          </a:p>
          <a:p>
            <a:pPr lvl="1"/>
            <a:r>
              <a:rPr lang="en-GB" dirty="0"/>
              <a:t>Linear unit followed by a linearity</a:t>
            </a:r>
          </a:p>
          <a:p>
            <a:r>
              <a:rPr lang="en-GB" dirty="0"/>
              <a:t>Just in regular NN, contain several neurons that are connected to the entire input volume</a:t>
            </a:r>
          </a:p>
          <a:p>
            <a:pPr lvl="1"/>
            <a:r>
              <a:rPr lang="en-GB" dirty="0"/>
              <a:t>Each neuron “sees” the entire input volume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ube 3"/>
          <p:cNvSpPr/>
          <p:nvPr/>
        </p:nvSpPr>
        <p:spPr>
          <a:xfrm>
            <a:off x="1053266" y="4726406"/>
            <a:ext cx="3101640" cy="525382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ube 4"/>
          <p:cNvSpPr/>
          <p:nvPr/>
        </p:nvSpPr>
        <p:spPr>
          <a:xfrm>
            <a:off x="7812505" y="4710366"/>
            <a:ext cx="2326106" cy="525382"/>
          </a:xfrm>
          <a:prstGeom prst="cub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7888234" y="486194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8280318" y="486194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9215247" y="486194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9620781" y="486194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679381" y="4882456"/>
            <a:ext cx="202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46206" y="5402187"/>
            <a:ext cx="515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GB" baseline="-25000" dirty="0"/>
              <a:t>I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717679" y="5402187"/>
            <a:ext cx="515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GB" baseline="-25000" dirty="0"/>
              <a:t>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2981" y="4804431"/>
            <a:ext cx="202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716379" y="4989097"/>
            <a:ext cx="263892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317958" y="4603725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f(W·X + b)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10515" y="5251788"/>
            <a:ext cx="27447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 – activation function</a:t>
            </a:r>
          </a:p>
          <a:p>
            <a:r>
              <a:rPr lang="en-GB" dirty="0"/>
              <a:t>W – weight matrix (D</a:t>
            </a:r>
            <a:r>
              <a:rPr lang="en-GB" baseline="-25000" dirty="0"/>
              <a:t>O</a:t>
            </a:r>
            <a:r>
              <a:rPr lang="en-GB" dirty="0"/>
              <a:t> × D</a:t>
            </a:r>
            <a:r>
              <a:rPr lang="en-GB" baseline="-25000" dirty="0"/>
              <a:t>I</a:t>
            </a:r>
            <a:r>
              <a:rPr lang="en-GB" dirty="0"/>
              <a:t>)</a:t>
            </a:r>
          </a:p>
          <a:p>
            <a:r>
              <a:rPr lang="en-GB" dirty="0"/>
              <a:t>b – bias vector </a:t>
            </a:r>
          </a:p>
        </p:txBody>
      </p:sp>
    </p:spTree>
    <p:extLst>
      <p:ext uri="{BB962C8B-B14F-4D97-AF65-F5344CB8AC3E}">
        <p14:creationId xmlns:p14="http://schemas.microsoft.com/office/powerpoint/2010/main" val="40431800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582279"/>
            <a:ext cx="10629900" cy="501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63108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44905"/>
            <a:ext cx="10515600" cy="6168189"/>
          </a:xfrm>
        </p:spPr>
        <p:txBody>
          <a:bodyPr>
            <a:normAutofit/>
          </a:bodyPr>
          <a:lstStyle/>
          <a:p>
            <a:r>
              <a:rPr lang="en-GB" dirty="0"/>
              <a:t>If we have an input volume of 27x27x5, what will be size of this volume if we apply a padding of 2?</a:t>
            </a:r>
          </a:p>
          <a:p>
            <a:r>
              <a:rPr lang="en-GB" dirty="0"/>
              <a:t>How many parameters (including the bias) does a convolutional layer with 10 filters of size 5x5 have?</a:t>
            </a:r>
          </a:p>
          <a:p>
            <a:r>
              <a:rPr lang="en-GB" dirty="0"/>
              <a:t>How many parameters (including the bias) does a convolutional layer with 10 filters of size 5x5 have if the input size is 32x32x3? What if we use a stride of 2?</a:t>
            </a:r>
          </a:p>
          <a:p>
            <a:r>
              <a:rPr lang="en-GB" dirty="0"/>
              <a:t>Given an input volume that is 63x63x16 that is convolved with 32 filters that are each 7x7, using a stride of 2 and no padding. What is the output volume?</a:t>
            </a:r>
          </a:p>
          <a:p>
            <a:r>
              <a:rPr lang="en-GB" dirty="0"/>
              <a:t>Given a RGB image of size 300x300, and you use a classical neural network with the first hidden layer of 100 neurons (each one fully connected to the input). How many parameters does this hidden layer have?</a:t>
            </a:r>
          </a:p>
        </p:txBody>
      </p:sp>
    </p:spTree>
    <p:extLst>
      <p:ext uri="{BB962C8B-B14F-4D97-AF65-F5344CB8AC3E}">
        <p14:creationId xmlns:p14="http://schemas.microsoft.com/office/powerpoint/2010/main" val="40986966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Typical neural network architecture</a:t>
            </a:r>
          </a:p>
        </p:txBody>
      </p:sp>
      <p:pic>
        <p:nvPicPr>
          <p:cNvPr id="2050" name="Picture 2" descr="Understanding of Convolutional Neural Network (CNN) — Deep Learning | by  Prabhu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10" y="2153316"/>
            <a:ext cx="10615028" cy="358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3979" y="6339426"/>
            <a:ext cx="73148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Image source: </a:t>
            </a:r>
            <a:r>
              <a:rPr lang="en-GB" sz="1000" dirty="0">
                <a:hlinkClick r:id="rId3"/>
              </a:rPr>
              <a:t>https://medium.com/@RaghavPrabhu/understanding-of-convolutional-neural-network-cnn-deep-learning-99760835f148</a:t>
            </a:r>
            <a:r>
              <a:rPr lang="en-GB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14256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Typical neural network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Several CONV, POOL and FC layers stacked together</a:t>
            </a:r>
          </a:p>
          <a:p>
            <a:pPr lvl="1"/>
            <a:r>
              <a:rPr lang="en-GB" dirty="0"/>
              <a:t>[CONV-</a:t>
            </a:r>
            <a:r>
              <a:rPr lang="en-GB" dirty="0" err="1"/>
              <a:t>ReLU</a:t>
            </a:r>
            <a:r>
              <a:rPr lang="en-GB" dirty="0"/>
              <a:t>-POOL]*N – [FC]*K – </a:t>
            </a:r>
            <a:r>
              <a:rPr lang="en-GB" dirty="0" err="1"/>
              <a:t>softmax</a:t>
            </a:r>
            <a:endParaRPr lang="en-GB" dirty="0"/>
          </a:p>
          <a:p>
            <a:pPr lvl="1"/>
            <a:r>
              <a:rPr lang="en-GB" dirty="0"/>
              <a:t>Recent neural networks change this paradigm</a:t>
            </a:r>
          </a:p>
          <a:p>
            <a:r>
              <a:rPr lang="en-GB" dirty="0"/>
              <a:t>The trend is to reduce the filter sizes and to increase the depth of the networks</a:t>
            </a:r>
          </a:p>
          <a:p>
            <a:r>
              <a:rPr lang="en-GB" dirty="0"/>
              <a:t>Another trend is to avoid using POOL and FC layers, and use only CONV layers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58267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137" y="0"/>
            <a:ext cx="10515600" cy="1325563"/>
          </a:xfrm>
        </p:spPr>
        <p:txBody>
          <a:bodyPr/>
          <a:lstStyle/>
          <a:p>
            <a:r>
              <a:rPr lang="en-GB" dirty="0" err="1"/>
              <a:t>Alexnet</a:t>
            </a:r>
            <a:r>
              <a:rPr lang="en-GB" dirty="0"/>
              <a:t> example</a:t>
            </a:r>
          </a:p>
        </p:txBody>
      </p:sp>
      <p:pic>
        <p:nvPicPr>
          <p:cNvPr id="3076" name="Picture 4" descr="Difference between AlexNet, VGGNet, ResNet, and Inception | by Aqeel Anwar  | Towards Data Scienc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07" y="3956552"/>
            <a:ext cx="590564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4: An illustration of the architecture of AlexNet deep convolutional... |  Download Scientific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080" y="1114759"/>
            <a:ext cx="809625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47285" y="4339389"/>
            <a:ext cx="40506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</a:t>
            </a:r>
            <a:r>
              <a:rPr lang="en-GB" dirty="0" err="1"/>
              <a:t>AlexNet</a:t>
            </a:r>
            <a:r>
              <a:rPr lang="en-GB" dirty="0"/>
              <a:t> input starts with 227 by 227 by 3 images. And if you read the paper, the paper refers to 224 by 224 by 3 images. But if you look at the numbers, I think that the numbers make sense only of actually 227 by 227.”</a:t>
            </a:r>
          </a:p>
        </p:txBody>
      </p:sp>
    </p:spTree>
    <p:extLst>
      <p:ext uri="{BB962C8B-B14F-4D97-AF65-F5344CB8AC3E}">
        <p14:creationId xmlns:p14="http://schemas.microsoft.com/office/powerpoint/2010/main" val="135832468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did we learn today?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Backpropagation</a:t>
            </a:r>
            <a:endParaRPr lang="en-GB" dirty="0"/>
          </a:p>
          <a:p>
            <a:pPr lvl="1"/>
            <a:r>
              <a:rPr lang="en-GB" dirty="0"/>
              <a:t>Forward pass, backward pass</a:t>
            </a:r>
          </a:p>
          <a:p>
            <a:r>
              <a:rPr lang="en-GB" dirty="0"/>
              <a:t>Artificial neural networks</a:t>
            </a:r>
          </a:p>
          <a:p>
            <a:pPr lvl="1"/>
            <a:r>
              <a:rPr lang="en-GB" dirty="0"/>
              <a:t>Input, output, hidden layers</a:t>
            </a:r>
          </a:p>
          <a:p>
            <a:pPr lvl="1"/>
            <a:r>
              <a:rPr lang="en-GB" dirty="0"/>
              <a:t>Activation functions</a:t>
            </a:r>
          </a:p>
          <a:p>
            <a:r>
              <a:rPr lang="en-GB" dirty="0"/>
              <a:t>Image </a:t>
            </a:r>
            <a:r>
              <a:rPr lang="en-GB" dirty="0" smtClean="0"/>
              <a:t>convolutions</a:t>
            </a:r>
          </a:p>
          <a:p>
            <a:r>
              <a:rPr lang="en-GB" dirty="0" smtClean="0"/>
              <a:t>Convolutional neural networks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276164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A806A9-F544-4CD1-9EF7-B8500FCF2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Recommended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F243168-2FB8-4665-8F21-7CF3C81D6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797"/>
            <a:ext cx="10515600" cy="4674166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Spelled out intro to </a:t>
            </a:r>
            <a:r>
              <a:rPr lang="en-GB" dirty="0" err="1" smtClean="0"/>
              <a:t>backpropagation</a:t>
            </a:r>
            <a:r>
              <a:rPr lang="en-GB" dirty="0"/>
              <a:t>: </a:t>
            </a:r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www.youtube.com/watch?v=VMj-3S1tku0</a:t>
            </a:r>
            <a:r>
              <a:rPr lang="en-GB" dirty="0" smtClean="0"/>
              <a:t> </a:t>
            </a:r>
          </a:p>
          <a:p>
            <a:r>
              <a:rPr lang="en-GB" dirty="0" err="1" smtClean="0"/>
              <a:t>Deeplearning</a:t>
            </a:r>
            <a:r>
              <a:rPr lang="en-GB" dirty="0" smtClean="0"/>
              <a:t> AI: Course </a:t>
            </a:r>
            <a:r>
              <a:rPr lang="en-GB" dirty="0"/>
              <a:t>1: deeplearning.ai Neural networks fundamentals </a:t>
            </a:r>
            <a:endParaRPr lang="en-GB" dirty="0" smtClean="0">
              <a:hlinkClick r:id="rId3"/>
            </a:endParaRPr>
          </a:p>
          <a:p>
            <a:r>
              <a:rPr lang="en-GB" dirty="0" smtClean="0">
                <a:hlinkClick r:id="rId3"/>
              </a:rPr>
              <a:t>http</a:t>
            </a:r>
            <a:r>
              <a:rPr lang="en-GB" dirty="0">
                <a:hlinkClick r:id="rId3"/>
              </a:rPr>
              <a:t>://cs231n.stanford.edu/</a:t>
            </a:r>
            <a:r>
              <a:rPr lang="en-GB" dirty="0"/>
              <a:t> </a:t>
            </a:r>
            <a:endParaRPr lang="en-GB" dirty="0">
              <a:hlinkClick r:id="rId4"/>
            </a:endParaRPr>
          </a:p>
          <a:p>
            <a:r>
              <a:rPr lang="en-GB" dirty="0">
                <a:hlinkClick r:id="rId4"/>
              </a:rPr>
              <a:t>https://medium.com/@karpathy/yes-you-should-understand-backprop-e2f06eab496b</a:t>
            </a:r>
            <a:r>
              <a:rPr lang="en-GB" dirty="0"/>
              <a:t> </a:t>
            </a:r>
          </a:p>
          <a:p>
            <a:r>
              <a:rPr lang="en-GB" dirty="0">
                <a:hlinkClick r:id="rId5"/>
              </a:rPr>
              <a:t>https://developer.nvidia.com/blog/deep-learning-nutshell-core-concepts/#activation-function</a:t>
            </a:r>
            <a:r>
              <a:rPr lang="en-GB" dirty="0"/>
              <a:t> </a:t>
            </a:r>
            <a:endParaRPr lang="en-GB" dirty="0" smtClean="0"/>
          </a:p>
          <a:p>
            <a:r>
              <a:rPr lang="en-GB" dirty="0" smtClean="0"/>
              <a:t>Back-propagation calculus explained:</a:t>
            </a:r>
          </a:p>
          <a:p>
            <a:pPr lvl="1"/>
            <a:r>
              <a:rPr lang="en-GB" dirty="0">
                <a:hlinkClick r:id="rId6"/>
              </a:rPr>
              <a:t>https://</a:t>
            </a:r>
            <a:r>
              <a:rPr lang="en-GB" dirty="0" smtClean="0">
                <a:hlinkClick r:id="rId6"/>
              </a:rPr>
              <a:t>www.youtube.com/watch?v=IHZwWFHWa-w&amp;t=347s&amp;ab_channel=3Blue1Brown</a:t>
            </a:r>
            <a:r>
              <a:rPr lang="en-GB" dirty="0" smtClean="0"/>
              <a:t> </a:t>
            </a:r>
          </a:p>
          <a:p>
            <a:pPr lvl="1"/>
            <a:r>
              <a:rPr lang="en-GB" dirty="0">
                <a:hlinkClick r:id="rId7"/>
              </a:rPr>
              <a:t>https://www.youtube.com/watch?v=Ilg3gGewQ5U&amp;ab_channel=3Blue1Brown</a:t>
            </a:r>
          </a:p>
          <a:p>
            <a:pPr lvl="1"/>
            <a:r>
              <a:rPr lang="en-GB" dirty="0" smtClean="0">
                <a:hlinkClick r:id="rId7"/>
              </a:rPr>
              <a:t>https</a:t>
            </a:r>
            <a:r>
              <a:rPr lang="en-GB" dirty="0">
                <a:hlinkClick r:id="rId7"/>
              </a:rPr>
              <a:t>://</a:t>
            </a:r>
            <a:r>
              <a:rPr lang="en-GB" dirty="0" smtClean="0">
                <a:hlinkClick r:id="rId7"/>
              </a:rPr>
              <a:t>www.youtube.com/watch?v=tIeHLnjs5U8&amp;ab_channel=3Blue1Brown</a:t>
            </a:r>
            <a:r>
              <a:rPr lang="en-GB" dirty="0" smtClean="0"/>
              <a:t>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3890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3EBF59EB4D2924581C40B3094EF518B" ma:contentTypeVersion="4" ma:contentTypeDescription="Create a new document." ma:contentTypeScope="" ma:versionID="bef87cd28674b57dc98e9eed4d8ea314">
  <xsd:schema xmlns:xsd="http://www.w3.org/2001/XMLSchema" xmlns:xs="http://www.w3.org/2001/XMLSchema" xmlns:p="http://schemas.microsoft.com/office/2006/metadata/properties" xmlns:ns2="16638b3b-f58c-4310-89a4-424100c27dbc" targetNamespace="http://schemas.microsoft.com/office/2006/metadata/properties" ma:root="true" ma:fieldsID="47ac6d4800322f9a1cc9a270c2fd56dd" ns2:_="">
    <xsd:import namespace="16638b3b-f58c-4310-89a4-424100c27db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638b3b-f58c-4310-89a4-424100c27d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3A0A181-0C15-42C0-9E4B-A77EB110CBA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0ADB9D-CF25-4B11-A42C-127AA9AC4F90}">
  <ds:schemaRefs>
    <ds:schemaRef ds:uri="http://schemas.microsoft.com/office/2006/documentManagement/types"/>
    <ds:schemaRef ds:uri="http://schemas.microsoft.com/office/infopath/2007/PartnerControls"/>
    <ds:schemaRef ds:uri="f0a105fb-6ec1-46f4-b0d3-e2f65a418c3b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91ca9128-19ad-4f09-823b-7161270bfe44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3B7E06F-9A42-41F0-B5DC-50F96178EE96}"/>
</file>

<file path=docProps/app.xml><?xml version="1.0" encoding="utf-8"?>
<Properties xmlns="http://schemas.openxmlformats.org/officeDocument/2006/extended-properties" xmlns:vt="http://schemas.openxmlformats.org/officeDocument/2006/docPropsVTypes">
  <TotalTime>2431</TotalTime>
  <Words>4790</Words>
  <Application>Microsoft Office PowerPoint</Application>
  <PresentationFormat>Custom</PresentationFormat>
  <Paragraphs>1468</Paragraphs>
  <Slides>99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0" baseType="lpstr">
      <vt:lpstr>Office Theme</vt:lpstr>
      <vt:lpstr>Computer Vision and Deep Learning</vt:lpstr>
      <vt:lpstr>Last time – linear classification</vt:lpstr>
      <vt:lpstr>Today’s agenda</vt:lpstr>
      <vt:lpstr>Recap Linear classifier</vt:lpstr>
      <vt:lpstr>How do we compute the gradients?</vt:lpstr>
      <vt:lpstr>Computational graphs</vt:lpstr>
      <vt:lpstr>Back propagation</vt:lpstr>
      <vt:lpstr>Back propagation</vt:lpstr>
      <vt:lpstr>Back propagation</vt:lpstr>
      <vt:lpstr>Back propagation</vt:lpstr>
      <vt:lpstr>Chain rule</vt:lpstr>
      <vt:lpstr>Back propagation</vt:lpstr>
      <vt:lpstr>Computational graphs – forward pass</vt:lpstr>
      <vt:lpstr>Computational graphs – backward pass</vt:lpstr>
      <vt:lpstr>Computational graphs – backward pass</vt:lpstr>
      <vt:lpstr>Computational graphs – backward pass</vt:lpstr>
      <vt:lpstr>Computational graphs – backward pass</vt:lpstr>
      <vt:lpstr>Computational graphs – backward pass</vt:lpstr>
      <vt:lpstr>Computational graphs – backward pass</vt:lpstr>
      <vt:lpstr>Computational graphs – backward pass</vt:lpstr>
      <vt:lpstr>Computational graphs – backward pass</vt:lpstr>
      <vt:lpstr>Computational graphs – backward pass</vt:lpstr>
      <vt:lpstr>Computational graphs – backward pass</vt:lpstr>
      <vt:lpstr>Computational graphs – backward pass</vt:lpstr>
      <vt:lpstr>Computational graphs – backward pass</vt:lpstr>
      <vt:lpstr>Computational graphs – backward pass</vt:lpstr>
      <vt:lpstr>Computational graphs – backward pass</vt:lpstr>
      <vt:lpstr>Backprop example with a neural network in mind</vt:lpstr>
      <vt:lpstr>Backprop example With a neural network in mind</vt:lpstr>
      <vt:lpstr>Backprop example With a neural network in mind</vt:lpstr>
      <vt:lpstr>Backprop example With a neural network in mind</vt:lpstr>
      <vt:lpstr>Backprop example With a neural network in mind</vt:lpstr>
      <vt:lpstr>Backprop example With a neural network in mind</vt:lpstr>
      <vt:lpstr>Backprop example With a neural network in mind</vt:lpstr>
      <vt:lpstr>Backprop example With a neural network in mind</vt:lpstr>
      <vt:lpstr>Backprop example With a neural network in mind</vt:lpstr>
      <vt:lpstr>Backprop example With a neural network in mind</vt:lpstr>
      <vt:lpstr>Backprop example With a neural network in mind</vt:lpstr>
      <vt:lpstr>Backprop example With a neural network in mind</vt:lpstr>
      <vt:lpstr>Backprop example With a neural network in mind</vt:lpstr>
      <vt:lpstr>Backprop example With a neural network in mind</vt:lpstr>
      <vt:lpstr>Multivariate chain rule</vt:lpstr>
      <vt:lpstr>Patterns in backpropagation</vt:lpstr>
      <vt:lpstr>The spelled-out intro to neural networks and backpropagation: building micrograd</vt:lpstr>
      <vt:lpstr>Back-propagation for vectors</vt:lpstr>
      <vt:lpstr>Forward/backward API</vt:lpstr>
      <vt:lpstr>PowerPoint Presentation</vt:lpstr>
      <vt:lpstr>Neural networks</vt:lpstr>
      <vt:lpstr>Why do we need activation functions?</vt:lpstr>
      <vt:lpstr>Activation functions</vt:lpstr>
      <vt:lpstr>Activation functions</vt:lpstr>
      <vt:lpstr>Activation functions</vt:lpstr>
      <vt:lpstr>Activation functions</vt:lpstr>
      <vt:lpstr>Neural networks</vt:lpstr>
      <vt:lpstr>Neural network and the brain</vt:lpstr>
      <vt:lpstr>torch.autograd</vt:lpstr>
      <vt:lpstr>Playground</vt:lpstr>
      <vt:lpstr>Convolutions</vt:lpstr>
      <vt:lpstr>Image convolutions</vt:lpstr>
      <vt:lpstr>Image convolutions</vt:lpstr>
      <vt:lpstr>Image convolutions</vt:lpstr>
      <vt:lpstr>Convolutional filters What do you think is the effect of the following filters?</vt:lpstr>
      <vt:lpstr>Convolutional filters What do you think is the effect of the following filters?</vt:lpstr>
      <vt:lpstr>Convolutional filters What do you think is the effect of the following filters?</vt:lpstr>
      <vt:lpstr>PowerPoint Presentation</vt:lpstr>
      <vt:lpstr>Convolutional neural networks</vt:lpstr>
      <vt:lpstr>Understanding the visual cortex</vt:lpstr>
      <vt:lpstr>Understanding the visual cortex</vt:lpstr>
      <vt:lpstr>PowerPoint Presentation</vt:lpstr>
      <vt:lpstr>Deep Big Simple Neural Nets Excel on Handwritten Digit Recognition Dan Ciresan, 2010</vt:lpstr>
      <vt:lpstr>PowerPoint Presentation</vt:lpstr>
      <vt:lpstr>Convolutional neural networks</vt:lpstr>
      <vt:lpstr>Convolutional layers</vt:lpstr>
      <vt:lpstr>Convolutional layers</vt:lpstr>
      <vt:lpstr>Convolutional layers</vt:lpstr>
      <vt:lpstr>Convolutional layers</vt:lpstr>
      <vt:lpstr>PowerPoint Presentation</vt:lpstr>
      <vt:lpstr>Convolutional layers Stride</vt:lpstr>
      <vt:lpstr>Convolutional layers Stride</vt:lpstr>
      <vt:lpstr>Convolutional layers Padding</vt:lpstr>
      <vt:lpstr>Why convolutions</vt:lpstr>
      <vt:lpstr>Convolutional layers</vt:lpstr>
      <vt:lpstr>PowerPoint Presentation</vt:lpstr>
      <vt:lpstr>Pooling layers</vt:lpstr>
      <vt:lpstr>Pooling layers</vt:lpstr>
      <vt:lpstr>Pooling layers  Examples</vt:lpstr>
      <vt:lpstr>Pooling layers Example: max pooling layer, F 2, stride 1</vt:lpstr>
      <vt:lpstr>Pooling layers Example: max pooling layer, F 2, stride 2</vt:lpstr>
      <vt:lpstr>Pooling layer</vt:lpstr>
      <vt:lpstr>PowerPoint Presentation</vt:lpstr>
      <vt:lpstr>PowerPoint Presentation</vt:lpstr>
      <vt:lpstr>Fully connected layers</vt:lpstr>
      <vt:lpstr>PowerPoint Presentation</vt:lpstr>
      <vt:lpstr>PowerPoint Presentation</vt:lpstr>
      <vt:lpstr>Typical neural network architecture</vt:lpstr>
      <vt:lpstr>Typical neural network architecture</vt:lpstr>
      <vt:lpstr>Alexnet example</vt:lpstr>
      <vt:lpstr>What did we learn today?</vt:lpstr>
      <vt:lpstr>Recommended resources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and Deep Learning</dc:title>
  <dc:creator>borza_diana@yahoo.com</dc:creator>
  <cp:lastModifiedBy>diana</cp:lastModifiedBy>
  <cp:revision>237</cp:revision>
  <dcterms:created xsi:type="dcterms:W3CDTF">2020-10-09T14:09:54Z</dcterms:created>
  <dcterms:modified xsi:type="dcterms:W3CDTF">2023-10-26T14:06:56Z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0x01010073EBF59EB4D2924581C40B3094EF518B</vt:lpwstr>
  </property>
</Properties>
</file>